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8"/>
  </p:notesMasterIdLst>
  <p:sldIdLst>
    <p:sldId id="326" r:id="rId2"/>
    <p:sldId id="328" r:id="rId3"/>
    <p:sldId id="257" r:id="rId4"/>
    <p:sldId id="259" r:id="rId5"/>
    <p:sldId id="306" r:id="rId6"/>
    <p:sldId id="307" r:id="rId7"/>
    <p:sldId id="315" r:id="rId8"/>
    <p:sldId id="271" r:id="rId9"/>
    <p:sldId id="308" r:id="rId10"/>
    <p:sldId id="270" r:id="rId11"/>
    <p:sldId id="332" r:id="rId12"/>
    <p:sldId id="311" r:id="rId13"/>
    <p:sldId id="258" r:id="rId14"/>
    <p:sldId id="260" r:id="rId15"/>
    <p:sldId id="264" r:id="rId16"/>
    <p:sldId id="266" r:id="rId17"/>
    <p:sldId id="267" r:id="rId18"/>
    <p:sldId id="268" r:id="rId19"/>
    <p:sldId id="275" r:id="rId20"/>
    <p:sldId id="276" r:id="rId21"/>
    <p:sldId id="277" r:id="rId22"/>
    <p:sldId id="279" r:id="rId23"/>
    <p:sldId id="284" r:id="rId24"/>
    <p:sldId id="286" r:id="rId25"/>
    <p:sldId id="287" r:id="rId26"/>
    <p:sldId id="288" r:id="rId27"/>
    <p:sldId id="289" r:id="rId28"/>
    <p:sldId id="313" r:id="rId29"/>
    <p:sldId id="278" r:id="rId30"/>
    <p:sldId id="314" r:id="rId31"/>
    <p:sldId id="293" r:id="rId32"/>
    <p:sldId id="294" r:id="rId33"/>
    <p:sldId id="295" r:id="rId34"/>
    <p:sldId id="297" r:id="rId35"/>
    <p:sldId id="298" r:id="rId36"/>
    <p:sldId id="299" r:id="rId37"/>
    <p:sldId id="304" r:id="rId38"/>
    <p:sldId id="302" r:id="rId39"/>
    <p:sldId id="318" r:id="rId40"/>
    <p:sldId id="319" r:id="rId41"/>
    <p:sldId id="322" r:id="rId42"/>
    <p:sldId id="323" r:id="rId43"/>
    <p:sldId id="324" r:id="rId44"/>
    <p:sldId id="320" r:id="rId45"/>
    <p:sldId id="330" r:id="rId46"/>
    <p:sldId id="329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CA644"/>
    <a:srgbClr val="9148C8"/>
    <a:srgbClr val="B17ED8"/>
    <a:srgbClr val="ABD0BC"/>
    <a:srgbClr val="E2A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9" autoAdjust="0"/>
    <p:restoredTop sz="94660"/>
  </p:normalViewPr>
  <p:slideViewPr>
    <p:cSldViewPr snapToGrid="0">
      <p:cViewPr varScale="1">
        <p:scale>
          <a:sx n="74" d="100"/>
          <a:sy n="74" d="100"/>
        </p:scale>
        <p:origin x="994" y="28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DE3DFB-4B47-4E36-839F-8B38EE960878}" type="datetimeFigureOut">
              <a:rPr lang="en-US" smtClean="0"/>
              <a:t>5/21/2025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8B6BF6-B65E-48CB-B8FC-24D481CB8A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7745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3" name="Google Shape;6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3296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601D5-9EFF-4BE6-AAF2-048C980338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670587-62F5-4812-BEE2-885D570097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5EDD79-B7D7-4F6E-A9AE-7C1D194D5D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5/21/2025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7F0B29-4458-4BE1-BB0E-B36FE7B44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C1A9D1-755C-4370-8800-A0D271E60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9962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93F6B-7BFE-45E8-9368-E67BE154D3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6332AE-F724-4FD4-9136-0DDF8F3BD6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B0EE25-9DC3-4C2E-8521-8204A69C61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5/21/2025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0758C6-4A8A-4123-8AA2-89B33CDD92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F1E3D6-8C81-4823-915E-F1160E1A42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4723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1BE4D20-8959-4033-B07A-66A2DF1B4B5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082671-7301-4034-A6B4-0E9A662EB9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84D0BB-8F5E-403B-90F3-E782E661B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5/21/2025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292327-E12D-4DE6-BD72-DD60107457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040B8A-38B4-44E1-B600-1E09C8B2F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4070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D50D5-D981-4445-A429-150727BF5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FF3352-0856-4BBD-8CAC-3EFD5DA5EB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486566-846C-4343-AF2F-D9C4424E7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5/21/2025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32ADBF-8538-45B3-BFFD-A7D4B270D8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DA7272-3B60-46B9-94F3-8FA91654E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3196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FF9881-E6F4-4E00-90A6-93D7356C88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4350C6-CEA0-474D-8AC2-28FB4091D4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8776C1-012C-4B36-AB3A-FC554E4A70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5/21/2025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6263E6-AE44-48C6-8908-A58F5D5A1A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0AF295-6DAC-4CE4-BA9A-3EB59394D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0858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8B29BE-EDF8-455D-AA08-511DFA4CD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13F2E1-C1AC-438D-89D4-BD6CF5EFA8F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90AF5B-A8FD-4C9B-A497-6CABBC22BE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31F1FB-7854-4189-9798-BC6E926E61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5/21/2025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FF1C52-C5F3-4D79-9E71-99ACAB12CC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08335F-59C1-4E0B-890D-62CB6D7A7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1687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A97CC-00BC-4414-A6A9-AC81B358C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6C7E47-CD80-4263-A525-873BE56E65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AEF5B5-FB67-424A-8688-4441643109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DE0ABE1-DA87-47CE-9B89-2EB9BC06697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3EC786F-B742-4D45-AED8-0A84538D1D3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41ABF1E-C554-4FCB-BDE4-524A62CA77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5/21/2025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BAE8EE7-9812-4659-BE57-9436A0E2FB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13F3DA0-2F96-41CC-BE4F-1D8A29B9F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3530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CB4948-F08A-4EC2-B307-F518950EC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A4811F-CC83-4DA4-839B-2CF6B768CD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5/21/2025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CEDC66-D4C5-40E9-88CC-054BD8C877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F347EC-A847-4EAA-8EA1-E757B21EE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7677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078677-C049-4D2B-AB4C-F62844413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5/21/2025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86AA9E6-8ED5-4A90-977D-336AAEDA49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790708-697C-4B97-9656-360A01A0D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6439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1BBAE4-E964-41FE-9A2B-73FC4748EE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CD6DD6-B5CE-4435-8095-06EF3C3E2F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6AD25E-28B2-4C39-A1B3-DD336C3CF2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A523CE-BEEA-41DC-9F84-F7F9F90D83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5/21/2025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179D2A-D821-4348-968F-DF534DEDB4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AB53A4-8CA7-451A-9161-511633AF1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0035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563E6-6CA4-4E74-9F0E-F4A8D09811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77B1F7E-F36F-4D55-9FCD-4A1466F8D39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86AC43-F222-419B-962C-86A1DF6692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E65204-93B3-4A27-A5BB-A27F7CF17F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5/21/2025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DC2964-ADA7-47A1-A40F-DC5A5E01FA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45F758-FA99-477C-9028-D7C9CEC501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7524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E88FD66-482F-41EE-9942-24B2999B52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E2BF9C-2B37-4ED2-9C0B-6999B023C2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CF289B-7B1F-4AC8-9C85-1A0C569293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CEA46B-14EE-48F7-9DD7-8BF15640A665}" type="datetimeFigureOut">
              <a:rPr lang="en-US" smtClean="0"/>
              <a:t>5/21/2025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6A14E5-4AF3-4755-A9B6-4787E3659A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66E078-8FBB-4404-8305-D693CF355F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720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alil İbrahim Kalkan">
            <a:extLst>
              <a:ext uri="{FF2B5EF4-FFF2-40B4-BE49-F238E27FC236}">
                <a16:creationId xmlns:a16="http://schemas.microsoft.com/office/drawing/2014/main" id="{D510EAD5-1BDC-DECC-8F28-F908E7DB89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201" y="4567101"/>
            <a:ext cx="1082900" cy="1082900"/>
          </a:xfrm>
          <a:prstGeom prst="ellipse">
            <a:avLst/>
          </a:prstGeom>
          <a:ln w="254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Google Shape;54;p1"/>
          <p:cNvSpPr txBox="1"/>
          <p:nvPr/>
        </p:nvSpPr>
        <p:spPr>
          <a:xfrm>
            <a:off x="1058200" y="1906607"/>
            <a:ext cx="10269864" cy="2585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buClr>
                <a:srgbClr val="000000"/>
              </a:buClr>
              <a:buSzPts val="3800"/>
            </a:pPr>
            <a:r>
              <a:rPr lang="tr" sz="5067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Implementing</a:t>
            </a:r>
            <a:br>
              <a:rPr lang="tr" sz="5067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</a:br>
            <a:r>
              <a:rPr lang="tr" sz="5067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Domain-Driven Design</a:t>
            </a:r>
            <a:br>
              <a:rPr lang="tr" sz="5067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</a:br>
            <a:r>
              <a:rPr lang="tr" sz="5067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as a pragmatic developer</a:t>
            </a:r>
            <a:endParaRPr sz="5067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grpSp>
        <p:nvGrpSpPr>
          <p:cNvPr id="57" name="Google Shape;57;p1"/>
          <p:cNvGrpSpPr/>
          <p:nvPr/>
        </p:nvGrpSpPr>
        <p:grpSpPr>
          <a:xfrm>
            <a:off x="2316300" y="4567098"/>
            <a:ext cx="4689200" cy="1066890"/>
            <a:chOff x="1737225" y="3425325"/>
            <a:chExt cx="3516900" cy="800168"/>
          </a:xfrm>
        </p:grpSpPr>
        <p:sp>
          <p:nvSpPr>
            <p:cNvPr id="58" name="Google Shape;58;p1"/>
            <p:cNvSpPr txBox="1"/>
            <p:nvPr/>
          </p:nvSpPr>
          <p:spPr>
            <a:xfrm>
              <a:off x="1737225" y="3425325"/>
              <a:ext cx="3516900" cy="5078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spAutoFit/>
            </a:bodyPr>
            <a:lstStyle/>
            <a:p>
              <a:pPr>
                <a:buClr>
                  <a:srgbClr val="000000"/>
                </a:buClr>
                <a:buSzPts val="2100"/>
              </a:pPr>
              <a:r>
                <a:rPr lang="tr" sz="2800" dirty="0">
                  <a:solidFill>
                    <a:srgbClr val="292D33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Halil İbrahim Kalkan</a:t>
              </a:r>
              <a:endParaRPr sz="2800" dirty="0">
                <a:solidFill>
                  <a:srgbClr val="292D33"/>
                </a:solidFill>
                <a:latin typeface="Poppins Medium"/>
                <a:ea typeface="Poppins Medium"/>
                <a:cs typeface="Poppins Medium"/>
                <a:sym typeface="Poppins Medium"/>
              </a:endParaRPr>
            </a:p>
          </p:txBody>
        </p:sp>
        <p:sp>
          <p:nvSpPr>
            <p:cNvPr id="59" name="Google Shape;59;p1"/>
            <p:cNvSpPr txBox="1"/>
            <p:nvPr/>
          </p:nvSpPr>
          <p:spPr>
            <a:xfrm>
              <a:off x="1737225" y="3810025"/>
              <a:ext cx="3516900" cy="4154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spAutoFit/>
            </a:bodyPr>
            <a:lstStyle/>
            <a:p>
              <a:pPr>
                <a:buClr>
                  <a:srgbClr val="000000"/>
                </a:buClr>
                <a:buSzPts val="1500"/>
              </a:pPr>
              <a:r>
                <a:rPr lang="tr-TR" sz="2000" dirty="0">
                  <a:solidFill>
                    <a:srgbClr val="434343"/>
                  </a:solidFill>
                  <a:latin typeface="Poppins"/>
                  <a:ea typeface="Poppins"/>
                  <a:cs typeface="Poppins"/>
                  <a:sym typeface="Poppins"/>
                </a:rPr>
                <a:t>Co-founder, Volosoft</a:t>
              </a:r>
              <a:endParaRPr sz="2000" dirty="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pic>
        <p:nvPicPr>
          <p:cNvPr id="60" name="Google Shape;60;p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8200" y="1193001"/>
            <a:ext cx="1857733" cy="6383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A9256-B94E-4906-AE3B-2C8B8A84F7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45663" y="1122363"/>
            <a:ext cx="10339752" cy="2387600"/>
          </a:xfrm>
        </p:spPr>
        <p:txBody>
          <a:bodyPr/>
          <a:lstStyle/>
          <a:p>
            <a:r>
              <a:rPr lang="en-US" dirty="0">
                <a:latin typeface="Lexend" pitchFamily="2" charset="-94"/>
              </a:rPr>
              <a:t>Part-II: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19058210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48FEE55E-F97D-54A2-B9A8-CEC99FD893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811" y="131323"/>
            <a:ext cx="11296378" cy="6595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4549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64BBD22A-B810-4DE7-8DE8-E62E06BB4EBA}"/>
              </a:ext>
            </a:extLst>
          </p:cNvPr>
          <p:cNvSpPr/>
          <p:nvPr/>
        </p:nvSpPr>
        <p:spPr>
          <a:xfrm>
            <a:off x="9042156" y="1476765"/>
            <a:ext cx="2579797" cy="18701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A3327D42-C378-48DB-B9D8-4D1D96BEE93B}"/>
              </a:ext>
            </a:extLst>
          </p:cNvPr>
          <p:cNvSpPr/>
          <p:nvPr/>
        </p:nvSpPr>
        <p:spPr>
          <a:xfrm>
            <a:off x="9042156" y="3438212"/>
            <a:ext cx="2579797" cy="32659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4433725-642E-4794-A89E-E5FB56A162C1}"/>
              </a:ext>
            </a:extLst>
          </p:cNvPr>
          <p:cNvSpPr/>
          <p:nvPr/>
        </p:nvSpPr>
        <p:spPr>
          <a:xfrm>
            <a:off x="479181" y="2086341"/>
            <a:ext cx="2579797" cy="18701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0736E5F-21E6-406F-8080-00BC8BF207B4}"/>
              </a:ext>
            </a:extLst>
          </p:cNvPr>
          <p:cNvSpPr/>
          <p:nvPr/>
        </p:nvSpPr>
        <p:spPr>
          <a:xfrm>
            <a:off x="3324225" y="1547446"/>
            <a:ext cx="5543550" cy="34773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D93C42-3D18-4414-9102-029A99FC5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>
                <a:latin typeface="Lexend" pitchFamily="2" charset="-94"/>
              </a:rPr>
              <a:t>Aggregates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Example</a:t>
            </a:r>
            <a:endParaRPr lang="en-US" dirty="0">
              <a:latin typeface="Lexend" pitchFamily="2" charset="-94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1B87C58-4B85-4468-9380-545E73F6F1EB}"/>
              </a:ext>
            </a:extLst>
          </p:cNvPr>
          <p:cNvSpPr/>
          <p:nvPr/>
        </p:nvSpPr>
        <p:spPr>
          <a:xfrm>
            <a:off x="3485406" y="2060020"/>
            <a:ext cx="2269160" cy="2520772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b="1" dirty="0">
                <a:solidFill>
                  <a:schemeClr val="tx1"/>
                </a:solidFill>
              </a:rPr>
              <a:t>Id</a:t>
            </a:r>
          </a:p>
          <a:p>
            <a:r>
              <a:rPr lang="en-US" sz="1400" dirty="0">
                <a:solidFill>
                  <a:schemeClr val="tx1"/>
                </a:solidFill>
              </a:rPr>
              <a:t>--------------------------------------</a:t>
            </a:r>
          </a:p>
          <a:p>
            <a:r>
              <a:rPr lang="en-US" sz="1400" dirty="0">
                <a:solidFill>
                  <a:schemeClr val="tx1"/>
                </a:solidFill>
              </a:rPr>
              <a:t>string	</a:t>
            </a:r>
            <a:r>
              <a:rPr lang="en-US" sz="1400" b="1" dirty="0">
                <a:solidFill>
                  <a:schemeClr val="tx1"/>
                </a:solidFill>
              </a:rPr>
              <a:t>Text</a:t>
            </a:r>
          </a:p>
          <a:p>
            <a:r>
              <a:rPr lang="en-US" sz="1400" dirty="0">
                <a:solidFill>
                  <a:schemeClr val="tx1"/>
                </a:solidFill>
              </a:rPr>
              <a:t>bool	</a:t>
            </a:r>
            <a:r>
              <a:rPr lang="en-US" sz="1400" b="1" dirty="0" err="1">
                <a:solidFill>
                  <a:schemeClr val="tx1"/>
                </a:solidFill>
              </a:rPr>
              <a:t>IsClosed</a:t>
            </a:r>
            <a:endParaRPr lang="en-US" sz="1400" b="1" dirty="0">
              <a:solidFill>
                <a:schemeClr val="tx1"/>
              </a:solidFill>
            </a:endParaRPr>
          </a:p>
          <a:p>
            <a:r>
              <a:rPr lang="en-US" sz="1400" dirty="0" err="1">
                <a:solidFill>
                  <a:schemeClr val="tx1"/>
                </a:solidFill>
              </a:rPr>
              <a:t>Enum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b="1" dirty="0" err="1">
                <a:solidFill>
                  <a:schemeClr val="tx1"/>
                </a:solidFill>
              </a:rPr>
              <a:t>CloseReason</a:t>
            </a:r>
            <a:endParaRPr lang="en-US" sz="1400" b="1" dirty="0">
              <a:solidFill>
                <a:schemeClr val="tx1"/>
              </a:solidFill>
            </a:endParaRPr>
          </a:p>
          <a:p>
            <a:r>
              <a:rPr lang="en-US" sz="1400" dirty="0">
                <a:solidFill>
                  <a:schemeClr val="tx1"/>
                </a:solidFill>
              </a:rPr>
              <a:t>--------------------------------------</a:t>
            </a:r>
          </a:p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dirty="0" err="1">
                <a:solidFill>
                  <a:schemeClr val="tx1"/>
                </a:solidFill>
              </a:rPr>
              <a:t>RepositoryId</a:t>
            </a:r>
            <a:endParaRPr lang="en-US" sz="1400" dirty="0">
              <a:solidFill>
                <a:schemeClr val="tx1"/>
              </a:solidFill>
            </a:endParaRPr>
          </a:p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dirty="0" err="1">
                <a:solidFill>
                  <a:schemeClr val="tx1"/>
                </a:solidFill>
              </a:rPr>
              <a:t>AssignedUserId</a:t>
            </a:r>
            <a:endParaRPr lang="en-US" sz="1400" dirty="0">
              <a:solidFill>
                <a:schemeClr val="tx1"/>
              </a:solidFill>
            </a:endParaRPr>
          </a:p>
          <a:p>
            <a:r>
              <a:rPr lang="en-US" sz="1400" dirty="0">
                <a:solidFill>
                  <a:schemeClr val="tx1"/>
                </a:solidFill>
              </a:rPr>
              <a:t>--------------------------------------</a:t>
            </a:r>
          </a:p>
          <a:p>
            <a:r>
              <a:rPr lang="en-US" sz="1400" dirty="0" err="1">
                <a:solidFill>
                  <a:schemeClr val="tx1"/>
                </a:solidFill>
              </a:rPr>
              <a:t>ICollection</a:t>
            </a:r>
            <a:r>
              <a:rPr lang="en-US" sz="1400" dirty="0">
                <a:solidFill>
                  <a:schemeClr val="tx1"/>
                </a:solidFill>
              </a:rPr>
              <a:t>&lt;Comment&gt;</a:t>
            </a:r>
          </a:p>
          <a:p>
            <a:r>
              <a:rPr lang="en-US" sz="1400" dirty="0" err="1">
                <a:solidFill>
                  <a:schemeClr val="tx1"/>
                </a:solidFill>
              </a:rPr>
              <a:t>ICollection</a:t>
            </a:r>
            <a:r>
              <a:rPr lang="en-US" sz="1400" dirty="0">
                <a:solidFill>
                  <a:schemeClr val="tx1"/>
                </a:solidFill>
              </a:rPr>
              <a:t>&lt;</a:t>
            </a:r>
            <a:r>
              <a:rPr lang="en-US" sz="1400" dirty="0" err="1">
                <a:solidFill>
                  <a:schemeClr val="tx1"/>
                </a:solidFill>
              </a:rPr>
              <a:t>IssueLabel</a:t>
            </a:r>
            <a:r>
              <a:rPr lang="en-US" sz="1400" dirty="0">
                <a:solidFill>
                  <a:schemeClr val="tx1"/>
                </a:solidFill>
              </a:rPr>
              <a:t>&gt;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DD2C2C-CDF8-418E-9979-E117FDDE7204}"/>
              </a:ext>
            </a:extLst>
          </p:cNvPr>
          <p:cNvSpPr txBox="1"/>
          <p:nvPr/>
        </p:nvSpPr>
        <p:spPr>
          <a:xfrm>
            <a:off x="3485406" y="1690688"/>
            <a:ext cx="2269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Issue</a:t>
            </a:r>
            <a:r>
              <a:rPr lang="en-US" sz="1600" b="1" dirty="0"/>
              <a:t> </a:t>
            </a:r>
            <a:r>
              <a:rPr lang="en-US" sz="1600" dirty="0"/>
              <a:t>(aggregate root)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B0FFB05-816B-49FB-B7C7-350AE5BD13E8}"/>
              </a:ext>
            </a:extLst>
          </p:cNvPr>
          <p:cNvSpPr/>
          <p:nvPr/>
        </p:nvSpPr>
        <p:spPr>
          <a:xfrm>
            <a:off x="6376611" y="4251151"/>
            <a:ext cx="2269160" cy="542205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b="1" dirty="0" err="1">
                <a:solidFill>
                  <a:schemeClr val="tx1"/>
                </a:solidFill>
              </a:rPr>
              <a:t>IssueId</a:t>
            </a:r>
            <a:endParaRPr lang="en-US" sz="1400" b="1" dirty="0">
              <a:solidFill>
                <a:schemeClr val="tx1"/>
              </a:solidFill>
            </a:endParaRPr>
          </a:p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b="1" dirty="0" err="1">
                <a:solidFill>
                  <a:schemeClr val="tx1"/>
                </a:solidFill>
              </a:rPr>
              <a:t>LabelId</a:t>
            </a: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FDC3CA-D96B-40D0-B082-C8CD09DD1906}"/>
              </a:ext>
            </a:extLst>
          </p:cNvPr>
          <p:cNvSpPr txBox="1"/>
          <p:nvPr/>
        </p:nvSpPr>
        <p:spPr>
          <a:xfrm>
            <a:off x="6376611" y="3881819"/>
            <a:ext cx="2269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rgbClr val="00B0F0"/>
                </a:solidFill>
              </a:rPr>
              <a:t>IssueLabel</a:t>
            </a:r>
            <a:r>
              <a:rPr lang="en-US" sz="1600" b="1" dirty="0"/>
              <a:t> </a:t>
            </a:r>
            <a:r>
              <a:rPr lang="en-US" sz="1600" dirty="0"/>
              <a:t>(value obj)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7228DCA-4C0A-48B2-82C2-A72EF2049F15}"/>
              </a:ext>
            </a:extLst>
          </p:cNvPr>
          <p:cNvSpPr/>
          <p:nvPr/>
        </p:nvSpPr>
        <p:spPr>
          <a:xfrm>
            <a:off x="6376611" y="2060020"/>
            <a:ext cx="2269160" cy="1637133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b="1" dirty="0">
                <a:solidFill>
                  <a:schemeClr val="tx1"/>
                </a:solidFill>
              </a:rPr>
              <a:t>Id</a:t>
            </a:r>
          </a:p>
          <a:p>
            <a:r>
              <a:rPr lang="en-US" sz="1400" dirty="0">
                <a:solidFill>
                  <a:schemeClr val="tx1"/>
                </a:solidFill>
              </a:rPr>
              <a:t>--------------------------------------</a:t>
            </a:r>
          </a:p>
          <a:p>
            <a:r>
              <a:rPr lang="en-US" sz="1400" dirty="0">
                <a:solidFill>
                  <a:schemeClr val="tx1"/>
                </a:solidFill>
              </a:rPr>
              <a:t>string	</a:t>
            </a:r>
            <a:r>
              <a:rPr lang="en-US" sz="1400" b="1" dirty="0">
                <a:solidFill>
                  <a:schemeClr val="tx1"/>
                </a:solidFill>
              </a:rPr>
              <a:t>Text</a:t>
            </a:r>
          </a:p>
          <a:p>
            <a:r>
              <a:rPr lang="en-US" sz="1400" dirty="0" err="1">
                <a:solidFill>
                  <a:schemeClr val="tx1"/>
                </a:solidFill>
              </a:rPr>
              <a:t>DateTime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b="1" dirty="0" err="1">
                <a:solidFill>
                  <a:schemeClr val="tx1"/>
                </a:solidFill>
              </a:rPr>
              <a:t>CreationTime</a:t>
            </a:r>
            <a:endParaRPr lang="en-US" sz="1400" b="1" dirty="0">
              <a:solidFill>
                <a:schemeClr val="tx1"/>
              </a:solidFill>
            </a:endParaRPr>
          </a:p>
          <a:p>
            <a:r>
              <a:rPr lang="en-US" sz="1400" dirty="0">
                <a:solidFill>
                  <a:schemeClr val="tx1"/>
                </a:solidFill>
              </a:rPr>
              <a:t>--------------------------------------</a:t>
            </a:r>
          </a:p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dirty="0" err="1">
                <a:solidFill>
                  <a:schemeClr val="tx1"/>
                </a:solidFill>
              </a:rPr>
              <a:t>IssueId</a:t>
            </a:r>
            <a:endParaRPr lang="en-US" sz="1400" dirty="0">
              <a:solidFill>
                <a:schemeClr val="tx1"/>
              </a:solidFill>
            </a:endParaRPr>
          </a:p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dirty="0" err="1">
                <a:solidFill>
                  <a:schemeClr val="tx1"/>
                </a:solidFill>
              </a:rPr>
              <a:t>UserId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CA2D6E-17DC-41B5-B56A-6D98CCE2C264}"/>
              </a:ext>
            </a:extLst>
          </p:cNvPr>
          <p:cNvSpPr txBox="1"/>
          <p:nvPr/>
        </p:nvSpPr>
        <p:spPr>
          <a:xfrm>
            <a:off x="6376611" y="1690688"/>
            <a:ext cx="2269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Comment</a:t>
            </a:r>
            <a:r>
              <a:rPr lang="en-US" sz="1600" b="1" dirty="0"/>
              <a:t> </a:t>
            </a:r>
            <a:r>
              <a:rPr lang="en-US" sz="1600" dirty="0"/>
              <a:t>(entity)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F1878F5-888E-4131-804D-C041C7EFFEB3}"/>
              </a:ext>
            </a:extLst>
          </p:cNvPr>
          <p:cNvSpPr/>
          <p:nvPr/>
        </p:nvSpPr>
        <p:spPr>
          <a:xfrm>
            <a:off x="630836" y="2455673"/>
            <a:ext cx="2269160" cy="1329403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b="1" dirty="0">
                <a:solidFill>
                  <a:schemeClr val="tx1"/>
                </a:solidFill>
              </a:rPr>
              <a:t>Id</a:t>
            </a:r>
          </a:p>
          <a:p>
            <a:r>
              <a:rPr lang="en-US" sz="1400" dirty="0">
                <a:solidFill>
                  <a:schemeClr val="tx1"/>
                </a:solidFill>
              </a:rPr>
              <a:t>--------------------------------------</a:t>
            </a:r>
          </a:p>
          <a:p>
            <a:r>
              <a:rPr lang="en-US" sz="1400" dirty="0">
                <a:solidFill>
                  <a:schemeClr val="tx1"/>
                </a:solidFill>
              </a:rPr>
              <a:t>string	</a:t>
            </a:r>
            <a:r>
              <a:rPr lang="en-US" sz="1400" b="1" dirty="0">
                <a:solidFill>
                  <a:schemeClr val="tx1"/>
                </a:solidFill>
              </a:rPr>
              <a:t>Name</a:t>
            </a:r>
          </a:p>
          <a:p>
            <a:r>
              <a:rPr lang="en-US" sz="1400" b="1" dirty="0">
                <a:solidFill>
                  <a:schemeClr val="tx1"/>
                </a:solidFill>
              </a:rPr>
              <a:t>…</a:t>
            </a:r>
          </a:p>
          <a:p>
            <a:r>
              <a:rPr lang="en-US" sz="1400" b="1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2A52130-1C6A-4744-A835-50D920B89A27}"/>
              </a:ext>
            </a:extLst>
          </p:cNvPr>
          <p:cNvSpPr txBox="1"/>
          <p:nvPr/>
        </p:nvSpPr>
        <p:spPr>
          <a:xfrm>
            <a:off x="630836" y="2086341"/>
            <a:ext cx="2269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F0000"/>
                </a:solidFill>
              </a:rPr>
              <a:t>Repository</a:t>
            </a:r>
            <a:r>
              <a:rPr lang="en-US" sz="1600" b="1" dirty="0"/>
              <a:t> </a:t>
            </a:r>
            <a:r>
              <a:rPr lang="en-US" sz="1600" dirty="0"/>
              <a:t>(</a:t>
            </a:r>
            <a:r>
              <a:rPr lang="en-US" sz="1600" dirty="0" err="1"/>
              <a:t>agg</a:t>
            </a:r>
            <a:r>
              <a:rPr lang="en-US" sz="1600" dirty="0"/>
              <a:t>. root)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4697B19-997F-4245-B09B-D41F94536C57}"/>
              </a:ext>
            </a:extLst>
          </p:cNvPr>
          <p:cNvSpPr/>
          <p:nvPr/>
        </p:nvSpPr>
        <p:spPr>
          <a:xfrm>
            <a:off x="9197474" y="3881819"/>
            <a:ext cx="2269160" cy="1204844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b="1" dirty="0">
                <a:solidFill>
                  <a:schemeClr val="tx1"/>
                </a:solidFill>
              </a:rPr>
              <a:t>Id</a:t>
            </a:r>
          </a:p>
          <a:p>
            <a:r>
              <a:rPr lang="en-US" sz="1400" dirty="0">
                <a:solidFill>
                  <a:schemeClr val="tx1"/>
                </a:solidFill>
              </a:rPr>
              <a:t>--------------------------------------</a:t>
            </a:r>
          </a:p>
          <a:p>
            <a:r>
              <a:rPr lang="en-US" sz="1400" dirty="0">
                <a:solidFill>
                  <a:schemeClr val="tx1"/>
                </a:solidFill>
              </a:rPr>
              <a:t>string	</a:t>
            </a:r>
            <a:r>
              <a:rPr lang="en-US" sz="1400" b="1" dirty="0" err="1">
                <a:solidFill>
                  <a:schemeClr val="tx1"/>
                </a:solidFill>
              </a:rPr>
              <a:t>UserName</a:t>
            </a:r>
            <a:endParaRPr lang="en-US" sz="1400" b="1" dirty="0">
              <a:solidFill>
                <a:schemeClr val="tx1"/>
              </a:solidFill>
            </a:endParaRPr>
          </a:p>
          <a:p>
            <a:r>
              <a:rPr lang="en-US" sz="1400" dirty="0">
                <a:solidFill>
                  <a:schemeClr val="tx1"/>
                </a:solidFill>
              </a:rPr>
              <a:t>string	</a:t>
            </a:r>
            <a:r>
              <a:rPr lang="en-US" sz="1400" b="1" dirty="0">
                <a:solidFill>
                  <a:schemeClr val="tx1"/>
                </a:solidFill>
              </a:rPr>
              <a:t>Password</a:t>
            </a:r>
          </a:p>
          <a:p>
            <a:r>
              <a:rPr lang="en-US" sz="1400" b="1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0DC91E5-BA3F-4E02-9051-7EBB27711F2E}"/>
              </a:ext>
            </a:extLst>
          </p:cNvPr>
          <p:cNvSpPr txBox="1"/>
          <p:nvPr/>
        </p:nvSpPr>
        <p:spPr>
          <a:xfrm>
            <a:off x="9197474" y="3479950"/>
            <a:ext cx="2269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F0000"/>
                </a:solidFill>
              </a:rPr>
              <a:t>User</a:t>
            </a:r>
            <a:r>
              <a:rPr lang="en-US" sz="1600" b="1" dirty="0"/>
              <a:t> </a:t>
            </a:r>
            <a:r>
              <a:rPr lang="en-US" sz="1600" dirty="0"/>
              <a:t>(</a:t>
            </a:r>
            <a:r>
              <a:rPr lang="en-US" sz="1600" dirty="0" err="1"/>
              <a:t>agg</a:t>
            </a:r>
            <a:r>
              <a:rPr lang="en-US" sz="1600" dirty="0"/>
              <a:t>. root)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B388804-A476-427E-9F77-69CC792CD0BD}"/>
              </a:ext>
            </a:extLst>
          </p:cNvPr>
          <p:cNvSpPr/>
          <p:nvPr/>
        </p:nvSpPr>
        <p:spPr>
          <a:xfrm>
            <a:off x="9197474" y="1897364"/>
            <a:ext cx="2269160" cy="1204844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b="1" dirty="0">
                <a:solidFill>
                  <a:schemeClr val="tx1"/>
                </a:solidFill>
              </a:rPr>
              <a:t>Id</a:t>
            </a:r>
          </a:p>
          <a:p>
            <a:r>
              <a:rPr lang="en-US" sz="1400" dirty="0">
                <a:solidFill>
                  <a:schemeClr val="tx1"/>
                </a:solidFill>
              </a:rPr>
              <a:t>--------------------------------------</a:t>
            </a:r>
          </a:p>
          <a:p>
            <a:r>
              <a:rPr lang="en-US" sz="1400" dirty="0">
                <a:solidFill>
                  <a:schemeClr val="tx1"/>
                </a:solidFill>
              </a:rPr>
              <a:t>string	</a:t>
            </a:r>
            <a:r>
              <a:rPr lang="en-US" sz="1400" b="1" dirty="0">
                <a:solidFill>
                  <a:schemeClr val="tx1"/>
                </a:solidFill>
              </a:rPr>
              <a:t>Name</a:t>
            </a:r>
          </a:p>
          <a:p>
            <a:r>
              <a:rPr lang="en-US" sz="1400" dirty="0">
                <a:solidFill>
                  <a:schemeClr val="tx1"/>
                </a:solidFill>
              </a:rPr>
              <a:t>string	</a:t>
            </a:r>
            <a:r>
              <a:rPr lang="en-US" sz="1400" b="1" dirty="0">
                <a:solidFill>
                  <a:schemeClr val="tx1"/>
                </a:solidFill>
              </a:rPr>
              <a:t>Color</a:t>
            </a:r>
          </a:p>
          <a:p>
            <a:r>
              <a:rPr lang="en-US" sz="1400" b="1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18C283A-00DC-4C98-9680-AAA0C27122AA}"/>
              </a:ext>
            </a:extLst>
          </p:cNvPr>
          <p:cNvSpPr txBox="1"/>
          <p:nvPr/>
        </p:nvSpPr>
        <p:spPr>
          <a:xfrm>
            <a:off x="9197474" y="1528031"/>
            <a:ext cx="2269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F0000"/>
                </a:solidFill>
              </a:rPr>
              <a:t>Label</a:t>
            </a:r>
            <a:r>
              <a:rPr lang="en-US" sz="1600" b="1" dirty="0"/>
              <a:t> </a:t>
            </a:r>
            <a:r>
              <a:rPr lang="en-US" sz="1600" dirty="0"/>
              <a:t>(</a:t>
            </a:r>
            <a:r>
              <a:rPr lang="en-US" sz="1600" dirty="0" err="1"/>
              <a:t>agg</a:t>
            </a:r>
            <a:r>
              <a:rPr lang="en-US" sz="1600" dirty="0"/>
              <a:t>. root)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FC253F6-010A-4CE8-9C52-044BB80CA12D}"/>
              </a:ext>
            </a:extLst>
          </p:cNvPr>
          <p:cNvSpPr/>
          <p:nvPr/>
        </p:nvSpPr>
        <p:spPr>
          <a:xfrm>
            <a:off x="9197474" y="5623049"/>
            <a:ext cx="2269160" cy="960071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b="1" dirty="0">
                <a:solidFill>
                  <a:schemeClr val="tx1"/>
                </a:solidFill>
              </a:rPr>
              <a:t>Id</a:t>
            </a:r>
          </a:p>
          <a:p>
            <a:r>
              <a:rPr lang="en-US" sz="1400" dirty="0">
                <a:solidFill>
                  <a:schemeClr val="tx1"/>
                </a:solidFill>
              </a:rPr>
              <a:t>--------------------------------------</a:t>
            </a:r>
          </a:p>
          <a:p>
            <a:r>
              <a:rPr lang="en-US" sz="1400" dirty="0">
                <a:solidFill>
                  <a:schemeClr val="tx1"/>
                </a:solidFill>
              </a:rPr>
              <a:t>…</a:t>
            </a:r>
          </a:p>
          <a:p>
            <a:r>
              <a:rPr lang="en-US" sz="140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76F6803-2544-4AB8-B339-52CF67AB81B5}"/>
              </a:ext>
            </a:extLst>
          </p:cNvPr>
          <p:cNvSpPr txBox="1"/>
          <p:nvPr/>
        </p:nvSpPr>
        <p:spPr>
          <a:xfrm>
            <a:off x="9197474" y="5253717"/>
            <a:ext cx="2269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Other</a:t>
            </a:r>
            <a:r>
              <a:rPr lang="en-US" sz="1600" b="1" dirty="0"/>
              <a:t> </a:t>
            </a:r>
            <a:r>
              <a:rPr lang="en-US" sz="1600" dirty="0"/>
              <a:t>(entity)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6B2D261-C0EC-4A75-80D2-F21F6937F0D9}"/>
              </a:ext>
            </a:extLst>
          </p:cNvPr>
          <p:cNvCxnSpPr>
            <a:cxnSpLocks/>
            <a:endCxn id="12" idx="3"/>
          </p:cNvCxnSpPr>
          <p:nvPr/>
        </p:nvCxnSpPr>
        <p:spPr>
          <a:xfrm flipH="1" flipV="1">
            <a:off x="2899996" y="3120375"/>
            <a:ext cx="622045" cy="372818"/>
          </a:xfrm>
          <a:prstGeom prst="straightConnector1">
            <a:avLst/>
          </a:prstGeom>
          <a:ln w="12700">
            <a:solidFill>
              <a:schemeClr val="accent5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28CF045-7EF9-42FB-AAF3-D65ABCAC1DF0}"/>
              </a:ext>
            </a:extLst>
          </p:cNvPr>
          <p:cNvCxnSpPr>
            <a:cxnSpLocks/>
          </p:cNvCxnSpPr>
          <p:nvPr/>
        </p:nvCxnSpPr>
        <p:spPr>
          <a:xfrm>
            <a:off x="5701812" y="3741127"/>
            <a:ext cx="3495662" cy="215411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DFE61B2-1B68-4D8F-A11F-0A3845977826}"/>
              </a:ext>
            </a:extLst>
          </p:cNvPr>
          <p:cNvCxnSpPr>
            <a:cxnSpLocks/>
            <a:endCxn id="10" idx="1"/>
          </p:cNvCxnSpPr>
          <p:nvPr/>
        </p:nvCxnSpPr>
        <p:spPr>
          <a:xfrm flipV="1">
            <a:off x="5297365" y="2878587"/>
            <a:ext cx="1079246" cy="1251407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002A585-1B5F-46C0-B272-0D303C929521}"/>
              </a:ext>
            </a:extLst>
          </p:cNvPr>
          <p:cNvCxnSpPr>
            <a:endCxn id="8" idx="1"/>
          </p:cNvCxnSpPr>
          <p:nvPr/>
        </p:nvCxnSpPr>
        <p:spPr>
          <a:xfrm>
            <a:off x="5328138" y="4384067"/>
            <a:ext cx="1048473" cy="138187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D4EE5B10-952D-4AE0-90D7-A0E8D5C21A64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7970227" y="2499786"/>
            <a:ext cx="1227247" cy="2094429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50EFCB3-84C0-49EF-AC03-63225ED04E11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7891096" y="3511039"/>
            <a:ext cx="1306378" cy="973202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AC8B0DEF-D657-4991-B94B-6FB23080A622}"/>
              </a:ext>
            </a:extLst>
          </p:cNvPr>
          <p:cNvCxnSpPr>
            <a:cxnSpLocks/>
            <a:endCxn id="19" idx="0"/>
          </p:cNvCxnSpPr>
          <p:nvPr/>
        </p:nvCxnSpPr>
        <p:spPr>
          <a:xfrm>
            <a:off x="10332054" y="4910504"/>
            <a:ext cx="0" cy="3432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A3027C0D-05BE-4F28-9792-F5ABA7DD0831}"/>
              </a:ext>
            </a:extLst>
          </p:cNvPr>
          <p:cNvSpPr txBox="1"/>
          <p:nvPr/>
        </p:nvSpPr>
        <p:spPr>
          <a:xfrm>
            <a:off x="4999385" y="1044896"/>
            <a:ext cx="21932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Issue Aggregate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0C00083-9933-4FF1-A053-21BCD2C7CBDC}"/>
              </a:ext>
            </a:extLst>
          </p:cNvPr>
          <p:cNvSpPr txBox="1"/>
          <p:nvPr/>
        </p:nvSpPr>
        <p:spPr>
          <a:xfrm>
            <a:off x="891785" y="4525647"/>
            <a:ext cx="11894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Repository</a:t>
            </a:r>
          </a:p>
          <a:p>
            <a:r>
              <a:rPr lang="en-US" dirty="0">
                <a:solidFill>
                  <a:srgbClr val="FF0000"/>
                </a:solidFill>
              </a:rPr>
              <a:t>Aggregate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A188DC7-6AD0-484B-823D-38FEF205C6FC}"/>
              </a:ext>
            </a:extLst>
          </p:cNvPr>
          <p:cNvSpPr txBox="1"/>
          <p:nvPr/>
        </p:nvSpPr>
        <p:spPr>
          <a:xfrm>
            <a:off x="6339254" y="5914174"/>
            <a:ext cx="1926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FF0000"/>
                </a:solidFill>
              </a:rPr>
              <a:t>User Aggregate</a:t>
            </a:r>
          </a:p>
        </p:txBody>
      </p:sp>
      <p:cxnSp>
        <p:nvCxnSpPr>
          <p:cNvPr id="43" name="Connector: Curved 42">
            <a:extLst>
              <a:ext uri="{FF2B5EF4-FFF2-40B4-BE49-F238E27FC236}">
                <a16:creationId xmlns:a16="http://schemas.microsoft.com/office/drawing/2014/main" id="{FE0AE601-37EC-4745-90B2-B17CB960B4F0}"/>
              </a:ext>
            </a:extLst>
          </p:cNvPr>
          <p:cNvCxnSpPr>
            <a:stCxn id="39" idx="0"/>
            <a:endCxn id="41" idx="2"/>
          </p:cNvCxnSpPr>
          <p:nvPr/>
        </p:nvCxnSpPr>
        <p:spPr>
          <a:xfrm rot="5400000" flipH="1" flipV="1">
            <a:off x="1343235" y="4099803"/>
            <a:ext cx="569109" cy="282581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or: Curved 46">
            <a:extLst>
              <a:ext uri="{FF2B5EF4-FFF2-40B4-BE49-F238E27FC236}">
                <a16:creationId xmlns:a16="http://schemas.microsoft.com/office/drawing/2014/main" id="{BA510864-E29C-4C80-8E19-4B4C9B5F347D}"/>
              </a:ext>
            </a:extLst>
          </p:cNvPr>
          <p:cNvCxnSpPr>
            <a:cxnSpLocks/>
            <a:stCxn id="40" idx="3"/>
            <a:endCxn id="44" idx="1"/>
          </p:cNvCxnSpPr>
          <p:nvPr/>
        </p:nvCxnSpPr>
        <p:spPr>
          <a:xfrm flipV="1">
            <a:off x="8265465" y="5071174"/>
            <a:ext cx="776691" cy="1027666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F9C60EE2-E043-40E1-9B67-B31AE96E8D20}"/>
              </a:ext>
            </a:extLst>
          </p:cNvPr>
          <p:cNvSpPr txBox="1"/>
          <p:nvPr/>
        </p:nvSpPr>
        <p:spPr>
          <a:xfrm>
            <a:off x="10243024" y="829024"/>
            <a:ext cx="168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Label Aggregate</a:t>
            </a:r>
          </a:p>
        </p:txBody>
      </p:sp>
      <p:cxnSp>
        <p:nvCxnSpPr>
          <p:cNvPr id="51" name="Connector: Curved 50">
            <a:extLst>
              <a:ext uri="{FF2B5EF4-FFF2-40B4-BE49-F238E27FC236}">
                <a16:creationId xmlns:a16="http://schemas.microsoft.com/office/drawing/2014/main" id="{536427B7-CF99-4136-89BD-1EA5D8346301}"/>
              </a:ext>
            </a:extLst>
          </p:cNvPr>
          <p:cNvCxnSpPr>
            <a:stCxn id="49" idx="2"/>
            <a:endCxn id="48" idx="0"/>
          </p:cNvCxnSpPr>
          <p:nvPr/>
        </p:nvCxnSpPr>
        <p:spPr>
          <a:xfrm rot="5400000">
            <a:off x="10569557" y="960854"/>
            <a:ext cx="278409" cy="753412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6567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44" grpId="0" animBg="1"/>
      <p:bldP spid="41" grpId="0" animBg="1"/>
      <p:bldP spid="12" grpId="0" animBg="1"/>
      <p:bldP spid="13" grpId="0"/>
      <p:bldP spid="14" grpId="0" animBg="1"/>
      <p:bldP spid="15" grpId="0"/>
      <p:bldP spid="16" grpId="0" animBg="1"/>
      <p:bldP spid="17" grpId="0"/>
      <p:bldP spid="18" grpId="0" animBg="1"/>
      <p:bldP spid="19" grpId="0"/>
      <p:bldP spid="39" grpId="0"/>
      <p:bldP spid="40" grpId="0"/>
      <p:bldP spid="4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2ED505-C8F9-4775-94A9-F492F8BA9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Aggregate Roots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Principles</a:t>
            </a:r>
            <a:endParaRPr lang="en-US" dirty="0">
              <a:latin typeface="Lexend" pitchFamily="2" charset="-9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D29895-6FF8-4EDC-B65C-A27B01E4AF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86207" cy="4739854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Saved &amp; retrieved as a </a:t>
            </a:r>
            <a:r>
              <a:rPr lang="en-US" sz="2400" b="1" dirty="0"/>
              <a:t>single unit </a:t>
            </a:r>
            <a:r>
              <a:rPr lang="en-US" sz="2400" dirty="0"/>
              <a:t>(with all sub-collections &amp; all properties)</a:t>
            </a:r>
          </a:p>
          <a:p>
            <a:r>
              <a:rPr lang="en-US" sz="2400" dirty="0"/>
              <a:t>Should maintain self </a:t>
            </a:r>
            <a:r>
              <a:rPr lang="en-US" sz="2400" b="1" dirty="0"/>
              <a:t>integrity &amp; validity</a:t>
            </a:r>
            <a:r>
              <a:rPr lang="en-US" sz="2400" dirty="0"/>
              <a:t> by implementing </a:t>
            </a:r>
            <a:r>
              <a:rPr lang="en-US" sz="2400" b="1" dirty="0"/>
              <a:t>domain rules &amp; constraints</a:t>
            </a:r>
          </a:p>
          <a:p>
            <a:r>
              <a:rPr lang="en-US" sz="2400" dirty="0"/>
              <a:t>Responsible to </a:t>
            </a:r>
            <a:r>
              <a:rPr lang="en-US" sz="2400" b="1" dirty="0"/>
              <a:t>manage </a:t>
            </a:r>
            <a:r>
              <a:rPr lang="en-US" sz="2400" dirty="0"/>
              <a:t>sub entities/objects</a:t>
            </a:r>
          </a:p>
          <a:p>
            <a:r>
              <a:rPr lang="en-US" sz="2400" dirty="0"/>
              <a:t>An aggregate is generally considered as a </a:t>
            </a:r>
            <a:r>
              <a:rPr lang="en-US" sz="2400" b="1" dirty="0"/>
              <a:t>transaction boundary</a:t>
            </a:r>
            <a:r>
              <a:rPr lang="en-US" sz="2400" dirty="0"/>
              <a:t>.</a:t>
            </a:r>
          </a:p>
          <a:p>
            <a:r>
              <a:rPr lang="en-US" sz="2400" dirty="0"/>
              <a:t>Should be </a:t>
            </a:r>
            <a:r>
              <a:rPr lang="en-US" sz="2400" b="1" dirty="0"/>
              <a:t>serializable</a:t>
            </a:r>
            <a:r>
              <a:rPr lang="en-US" sz="2400" dirty="0"/>
              <a:t> (already required for NoSQL databases)</a:t>
            </a:r>
          </a:p>
          <a:p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94F027-8059-4DE5-B45E-1749F69A36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6068" y="1518834"/>
            <a:ext cx="5845240" cy="412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947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43CA4-5202-43A4-8E1E-B96502DBA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Aggregate Roots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Rule: Reference Other Aggregates only by Id</a:t>
            </a:r>
            <a:endParaRPr lang="en-US" dirty="0">
              <a:latin typeface="Lexend" pitchFamily="2" charset="-94"/>
            </a:endParaRP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67818B3E-181D-4203-B032-C3465E6E0A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09792"/>
            <a:ext cx="5312630" cy="435133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75D6DCD-CF5F-4CFB-A024-8AEC370A3F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1266" y="5423065"/>
            <a:ext cx="372404" cy="42248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5C99782-FBD4-4B6D-A1BC-56319A4FF5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222025"/>
            <a:ext cx="479560" cy="41395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F96E891-52D1-403B-8AD4-1141F7A23E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3135" y="4960337"/>
            <a:ext cx="479560" cy="4139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5CF231F-5ED6-4641-95C0-77D04D3C3210}"/>
              </a:ext>
            </a:extLst>
          </p:cNvPr>
          <p:cNvSpPr txBox="1"/>
          <p:nvPr/>
        </p:nvSpPr>
        <p:spPr>
          <a:xfrm>
            <a:off x="6869624" y="1921790"/>
            <a:ext cx="460687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Don’t </a:t>
            </a:r>
            <a:r>
              <a:rPr lang="en-US" dirty="0"/>
              <a:t>define </a:t>
            </a:r>
            <a:r>
              <a:rPr lang="en-US" b="1" dirty="0">
                <a:solidFill>
                  <a:srgbClr val="FF0000"/>
                </a:solidFill>
              </a:rPr>
              <a:t>collections </a:t>
            </a:r>
            <a:r>
              <a:rPr lang="en-US" dirty="0"/>
              <a:t>to other aggregates!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Don’t</a:t>
            </a:r>
            <a:r>
              <a:rPr lang="en-US" dirty="0"/>
              <a:t> define </a:t>
            </a:r>
            <a:r>
              <a:rPr lang="en-US" b="1" dirty="0">
                <a:solidFill>
                  <a:srgbClr val="FF0000"/>
                </a:solidFill>
              </a:rPr>
              <a:t>navigation property </a:t>
            </a:r>
            <a:r>
              <a:rPr lang="en-US" dirty="0"/>
              <a:t>to other aggregates!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Reference</a:t>
            </a:r>
            <a:r>
              <a:rPr lang="en-US" dirty="0"/>
              <a:t> to other aggregate roots </a:t>
            </a:r>
            <a:r>
              <a:rPr lang="en-US" b="1" dirty="0">
                <a:solidFill>
                  <a:srgbClr val="00B050"/>
                </a:solidFill>
              </a:rPr>
              <a:t>by Id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83736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43CA4-5202-43A4-8E1E-B96502DBA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Aggregate Roots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Tip: Keep it small</a:t>
            </a:r>
            <a:endParaRPr lang="en-US" dirty="0">
              <a:latin typeface="Lexend" pitchFamily="2" charset="-9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B30E2E-086C-48DC-8C48-74FC526B41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978" y="1867703"/>
            <a:ext cx="5196002" cy="31793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CED210-010C-448A-97BD-9639A82B61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4436" y="1867703"/>
            <a:ext cx="3997739" cy="178102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B9E6E49-E51B-4629-A261-E487AA9E95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3537" y="2763402"/>
            <a:ext cx="479560" cy="4139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E6D6F30-EDB9-4224-9EB5-16BCA4AC82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7115" y="4366161"/>
            <a:ext cx="372404" cy="42248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73026C0-4C38-466D-996F-62D14E094E32}"/>
              </a:ext>
            </a:extLst>
          </p:cNvPr>
          <p:cNvSpPr txBox="1"/>
          <p:nvPr/>
        </p:nvSpPr>
        <p:spPr>
          <a:xfrm>
            <a:off x="6994566" y="3851564"/>
            <a:ext cx="43592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Considerations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Objects used together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Query Performance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 Integrity &amp; Validity</a:t>
            </a:r>
          </a:p>
        </p:txBody>
      </p:sp>
    </p:spTree>
    <p:extLst>
      <p:ext uri="{BB962C8B-B14F-4D97-AF65-F5344CB8AC3E}">
        <p14:creationId xmlns:p14="http://schemas.microsoft.com/office/powerpoint/2010/main" val="2554483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80C10-AC64-410F-A1DF-5A3C34774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Aggregate Roots &amp; Entities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Constructor</a:t>
            </a:r>
            <a:endParaRPr lang="en-US" dirty="0">
              <a:latin typeface="Lexend" pitchFamily="2" charset="-9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9F6957-1E87-41A7-B6F1-6CD0CA00E1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6421" y="1825625"/>
            <a:ext cx="5107379" cy="4351338"/>
          </a:xfrm>
        </p:spPr>
        <p:txBody>
          <a:bodyPr>
            <a:normAutofit/>
          </a:bodyPr>
          <a:lstStyle/>
          <a:p>
            <a:r>
              <a:rPr lang="en-US" sz="2000" dirty="0"/>
              <a:t>Force to create a </a:t>
            </a:r>
            <a:r>
              <a:rPr lang="en-US" sz="2000" b="1" dirty="0"/>
              <a:t>VALID</a:t>
            </a:r>
            <a:r>
              <a:rPr lang="en-US" sz="2000" dirty="0"/>
              <a:t> entity</a:t>
            </a:r>
          </a:p>
          <a:p>
            <a:pPr lvl="1"/>
            <a:r>
              <a:rPr lang="en-US" sz="1600" dirty="0"/>
              <a:t>Get </a:t>
            </a:r>
            <a:r>
              <a:rPr lang="en-US" sz="1600" b="1" dirty="0"/>
              <a:t>minimum </a:t>
            </a:r>
            <a:r>
              <a:rPr lang="en-US" sz="1600" dirty="0"/>
              <a:t>required arguments</a:t>
            </a:r>
          </a:p>
          <a:p>
            <a:pPr lvl="1"/>
            <a:r>
              <a:rPr lang="en-US" sz="1600" dirty="0"/>
              <a:t>Check </a:t>
            </a:r>
            <a:r>
              <a:rPr lang="en-US" sz="1600" b="1" dirty="0"/>
              <a:t>validity </a:t>
            </a:r>
            <a:r>
              <a:rPr lang="en-US" sz="1600" dirty="0"/>
              <a:t>of inputs</a:t>
            </a:r>
          </a:p>
          <a:p>
            <a:pPr lvl="1"/>
            <a:r>
              <a:rPr lang="en-US" sz="1600" dirty="0"/>
              <a:t>Initialize </a:t>
            </a:r>
            <a:r>
              <a:rPr lang="en-US" sz="1600" b="1" dirty="0"/>
              <a:t>sub collections</a:t>
            </a:r>
          </a:p>
          <a:p>
            <a:r>
              <a:rPr lang="en-US" sz="2000" dirty="0"/>
              <a:t>Create a </a:t>
            </a:r>
            <a:r>
              <a:rPr lang="en-US" sz="2000" b="1" dirty="0"/>
              <a:t>private default constructor</a:t>
            </a:r>
            <a:r>
              <a:rPr lang="en-US" sz="2000" dirty="0"/>
              <a:t> for ORMs &amp; deserialization</a:t>
            </a:r>
          </a:p>
          <a:p>
            <a:r>
              <a:rPr lang="en-US" sz="2000" dirty="0"/>
              <a:t>Tip: Get id as an </a:t>
            </a:r>
            <a:r>
              <a:rPr lang="en-US" sz="2000" b="1" dirty="0">
                <a:solidFill>
                  <a:srgbClr val="00B050"/>
                </a:solidFill>
              </a:rPr>
              <a:t>argument</a:t>
            </a:r>
            <a:r>
              <a:rPr lang="en-US" sz="2000" dirty="0"/>
              <a:t>, don’t use </a:t>
            </a:r>
            <a:r>
              <a:rPr lang="en-US" sz="2000" dirty="0" err="1">
                <a:solidFill>
                  <a:srgbClr val="FF0000"/>
                </a:solidFill>
              </a:rPr>
              <a:t>Guid.NewGuid</a:t>
            </a:r>
            <a:r>
              <a:rPr lang="en-US" sz="2000" dirty="0">
                <a:solidFill>
                  <a:srgbClr val="FF0000"/>
                </a:solidFill>
              </a:rPr>
              <a:t>() </a:t>
            </a:r>
            <a:r>
              <a:rPr lang="en-US" sz="2000" dirty="0"/>
              <a:t>inside the constructor</a:t>
            </a:r>
          </a:p>
          <a:p>
            <a:pPr lvl="1"/>
            <a:r>
              <a:rPr lang="en-US" sz="1600" dirty="0"/>
              <a:t>Use a service to create GUIDs</a:t>
            </a:r>
            <a:endParaRPr lang="en-US" sz="20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DF2FB63-5EE2-4406-B0B5-3EF4FF59C8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959" y="1694853"/>
            <a:ext cx="5074621" cy="5064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55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80C10-AC64-410F-A1DF-5A3C34774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Aggregate Roots &amp; Entities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Property Accessors &amp; Methods</a:t>
            </a:r>
            <a:endParaRPr lang="en-US" dirty="0">
              <a:latin typeface="Lexend" pitchFamily="2" charset="-9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9F6957-1E87-41A7-B6F1-6CD0CA00E1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36596"/>
            <a:ext cx="4481945" cy="4351338"/>
          </a:xfrm>
        </p:spPr>
        <p:txBody>
          <a:bodyPr>
            <a:normAutofit/>
          </a:bodyPr>
          <a:lstStyle/>
          <a:p>
            <a:r>
              <a:rPr lang="en-US" sz="2000" dirty="0"/>
              <a:t>Maintain object </a:t>
            </a:r>
            <a:r>
              <a:rPr lang="en-US" sz="2000" b="1" dirty="0"/>
              <a:t>validity</a:t>
            </a:r>
          </a:p>
          <a:p>
            <a:r>
              <a:rPr lang="en-US" sz="2000" dirty="0"/>
              <a:t>Use </a:t>
            </a:r>
            <a:r>
              <a:rPr lang="en-US" sz="2000" b="1" dirty="0"/>
              <a:t>private setters </a:t>
            </a:r>
            <a:r>
              <a:rPr lang="en-US" sz="2000" dirty="0"/>
              <a:t>when needed</a:t>
            </a:r>
          </a:p>
          <a:p>
            <a:r>
              <a:rPr lang="en-US" sz="2000" dirty="0"/>
              <a:t>Change properties via </a:t>
            </a:r>
            <a:r>
              <a:rPr lang="en-US" sz="2000" b="1" dirty="0"/>
              <a:t>methods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7F8559-3CB7-4BD7-8CED-74B614685A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0572" y="1652078"/>
            <a:ext cx="5571152" cy="4968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623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80C10-AC64-410F-A1DF-5A3C34774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Aggregate Roots &amp; Entities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Business Logic &amp; Exceptions</a:t>
            </a:r>
            <a:endParaRPr lang="en-US" dirty="0">
              <a:latin typeface="Lexend" pitchFamily="2" charset="-9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9F6957-1E87-41A7-B6F1-6CD0CA00E1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90169" y="1690688"/>
            <a:ext cx="4481945" cy="1135289"/>
          </a:xfrm>
        </p:spPr>
        <p:txBody>
          <a:bodyPr>
            <a:normAutofit/>
          </a:bodyPr>
          <a:lstStyle/>
          <a:p>
            <a:r>
              <a:rPr lang="en-US" sz="2000" dirty="0"/>
              <a:t>Implement </a:t>
            </a:r>
            <a:r>
              <a:rPr lang="en-US" sz="2000" b="1" dirty="0"/>
              <a:t>Business Rules</a:t>
            </a:r>
          </a:p>
          <a:p>
            <a:r>
              <a:rPr lang="en-US" sz="2000" dirty="0"/>
              <a:t>Define and throw specialized </a:t>
            </a:r>
            <a:r>
              <a:rPr lang="en-US" sz="2000" b="1" dirty="0"/>
              <a:t>exceptions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A13D0F-87F2-42B8-B41F-465F658820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5396345" cy="13767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6A2F173-0BFD-49BB-88D6-90DFD3F7C2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394" y="3190745"/>
            <a:ext cx="5708606" cy="3355708"/>
          </a:xfrm>
          <a:prstGeom prst="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C877230-E716-488A-9433-EC63C689E6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8472" y="3190745"/>
            <a:ext cx="5202381" cy="3355708"/>
          </a:xfrm>
          <a:prstGeom prst="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822252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446CD-C68E-4B34-9354-E8F68D0EB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Repositories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Principles</a:t>
            </a:r>
            <a:endParaRPr lang="en-US" dirty="0">
              <a:latin typeface="Lexend" pitchFamily="2" charset="-9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177B28-2B93-49AF-A420-DECFC76E32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 repository is a</a:t>
            </a:r>
            <a:r>
              <a:rPr lang="en-US" b="1" dirty="0"/>
              <a:t> collection-like </a:t>
            </a:r>
            <a:r>
              <a:rPr lang="en-US" dirty="0"/>
              <a:t>interface to interact with the database to </a:t>
            </a:r>
            <a:r>
              <a:rPr lang="en-US" b="1" dirty="0"/>
              <a:t>read and write entities</a:t>
            </a:r>
          </a:p>
          <a:p>
            <a:endParaRPr lang="en-US" dirty="0"/>
          </a:p>
          <a:p>
            <a:r>
              <a:rPr lang="en-US" dirty="0"/>
              <a:t>Define interface in the </a:t>
            </a:r>
            <a:r>
              <a:rPr lang="en-US" b="1" dirty="0"/>
              <a:t>domain layer</a:t>
            </a:r>
            <a:r>
              <a:rPr lang="en-US" dirty="0"/>
              <a:t>, implement in the </a:t>
            </a:r>
            <a:r>
              <a:rPr lang="en-US" b="1" dirty="0"/>
              <a:t>infrastructure</a:t>
            </a:r>
          </a:p>
          <a:p>
            <a:r>
              <a:rPr lang="en-US" b="1" dirty="0"/>
              <a:t>Do not include </a:t>
            </a:r>
            <a:r>
              <a:rPr lang="en-US" dirty="0"/>
              <a:t>domain logic</a:t>
            </a:r>
          </a:p>
          <a:p>
            <a:r>
              <a:rPr lang="en-US" dirty="0"/>
              <a:t>Repository interface should be </a:t>
            </a:r>
            <a:r>
              <a:rPr lang="en-US" b="1" dirty="0"/>
              <a:t>database / ORM independent</a:t>
            </a:r>
          </a:p>
          <a:p>
            <a:r>
              <a:rPr lang="en-US" dirty="0"/>
              <a:t>Create repositories for </a:t>
            </a:r>
            <a:r>
              <a:rPr lang="en-US" b="1" dirty="0"/>
              <a:t>aggregate roots</a:t>
            </a:r>
            <a:r>
              <a:rPr lang="en-US" dirty="0"/>
              <a:t>, not </a:t>
            </a:r>
            <a:r>
              <a:rPr lang="tr-TR" dirty="0"/>
              <a:t>all </a:t>
            </a:r>
            <a:r>
              <a:rPr lang="en-US" dirty="0"/>
              <a:t>entities</a:t>
            </a:r>
          </a:p>
        </p:txBody>
      </p:sp>
    </p:spTree>
    <p:extLst>
      <p:ext uri="{BB962C8B-B14F-4D97-AF65-F5344CB8AC3E}">
        <p14:creationId xmlns:p14="http://schemas.microsoft.com/office/powerpoint/2010/main" val="2102858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2"/>
          <p:cNvSpPr txBox="1"/>
          <p:nvPr/>
        </p:nvSpPr>
        <p:spPr>
          <a:xfrm>
            <a:off x="251749" y="155700"/>
            <a:ext cx="11729799" cy="820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buClr>
                <a:srgbClr val="000000"/>
              </a:buClr>
              <a:buSzPts val="2400"/>
            </a:pPr>
            <a:r>
              <a:rPr lang="tr" sz="3733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About Me:</a:t>
            </a:r>
            <a:r>
              <a:rPr lang="tr" sz="3733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Halil İbrahim Kalkan</a:t>
            </a:r>
            <a:endParaRPr sz="3733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67" name="Google Shape;67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08225" y="6183959"/>
            <a:ext cx="1473324" cy="50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42BAF01-1440-CC39-107A-C8C486E0DB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74911" y="214210"/>
            <a:ext cx="2606637" cy="5826372"/>
          </a:xfrm>
          <a:prstGeom prst="rect">
            <a:avLst/>
          </a:prstGeom>
        </p:spPr>
      </p:pic>
      <p:pic>
        <p:nvPicPr>
          <p:cNvPr id="17" name="Picture 16" descr="Logo&#10;&#10;Description automatically generated">
            <a:extLst>
              <a:ext uri="{FF2B5EF4-FFF2-40B4-BE49-F238E27FC236}">
                <a16:creationId xmlns:a16="http://schemas.microsoft.com/office/drawing/2014/main" id="{0776423B-CA8E-BAEC-C6E2-A321A58A18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749" y="3879268"/>
            <a:ext cx="1962431" cy="480059"/>
          </a:xfrm>
          <a:prstGeom prst="rect">
            <a:avLst/>
          </a:prstGeom>
        </p:spPr>
      </p:pic>
      <p:pic>
        <p:nvPicPr>
          <p:cNvPr id="18" name="Picture 17" descr="Logo&#10;&#10;Description automatically generated with low confidence">
            <a:extLst>
              <a:ext uri="{FF2B5EF4-FFF2-40B4-BE49-F238E27FC236}">
                <a16:creationId xmlns:a16="http://schemas.microsoft.com/office/drawing/2014/main" id="{C47E595F-C9DD-F381-4F55-3197849093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749" y="3228319"/>
            <a:ext cx="1394484" cy="480059"/>
          </a:xfrm>
          <a:prstGeom prst="rect">
            <a:avLst/>
          </a:prstGeom>
        </p:spPr>
      </p:pic>
      <p:pic>
        <p:nvPicPr>
          <p:cNvPr id="19" name="Picture 18" descr="Shape&#10;&#10;Description automatically generated with low confidence">
            <a:extLst>
              <a:ext uri="{FF2B5EF4-FFF2-40B4-BE49-F238E27FC236}">
                <a16:creationId xmlns:a16="http://schemas.microsoft.com/office/drawing/2014/main" id="{77C12DF1-B775-75FB-6B91-F8CCCAA2190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748" y="1943129"/>
            <a:ext cx="480059" cy="480059"/>
          </a:xfrm>
          <a:prstGeom prst="rect">
            <a:avLst/>
          </a:prstGeom>
        </p:spPr>
      </p:pic>
      <p:pic>
        <p:nvPicPr>
          <p:cNvPr id="20" name="Picture 19" descr="Graphical user interface&#10;&#10;Description automatically generated">
            <a:extLst>
              <a:ext uri="{FF2B5EF4-FFF2-40B4-BE49-F238E27FC236}">
                <a16:creationId xmlns:a16="http://schemas.microsoft.com/office/drawing/2014/main" id="{56D4587E-2572-D6C4-B2BD-A875CE4EE56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748" y="2545432"/>
            <a:ext cx="476451" cy="47645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A91D3C6-84D9-CE2C-1E09-9D25831AB82B}"/>
              </a:ext>
            </a:extLst>
          </p:cNvPr>
          <p:cNvSpPr txBox="1"/>
          <p:nvPr/>
        </p:nvSpPr>
        <p:spPr>
          <a:xfrm>
            <a:off x="865950" y="2012469"/>
            <a:ext cx="8278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>
                <a:latin typeface="Poppins" panose="00000500000000000000" pitchFamily="2" charset="-94"/>
                <a:cs typeface="Poppins" panose="00000500000000000000" pitchFamily="2" charset="-94"/>
              </a:rPr>
              <a:t>2003-</a:t>
            </a:r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2007, Computer Engineering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5A2A719-33B7-A546-1FBF-98D73C73DDE0}"/>
              </a:ext>
            </a:extLst>
          </p:cNvPr>
          <p:cNvSpPr txBox="1"/>
          <p:nvPr/>
        </p:nvSpPr>
        <p:spPr>
          <a:xfrm>
            <a:off x="865950" y="2633419"/>
            <a:ext cx="8278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2007 - 2015: Software developer, software architect, team leader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392FA30-C523-5507-A158-505D3DE705D9}"/>
              </a:ext>
            </a:extLst>
          </p:cNvPr>
          <p:cNvSpPr txBox="1"/>
          <p:nvPr/>
        </p:nvSpPr>
        <p:spPr>
          <a:xfrm>
            <a:off x="2416329" y="3963352"/>
            <a:ext cx="6727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2016 - ∞: Co-founder, software architect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FC2578C-1455-F74C-29D9-7469AF7D710C}"/>
              </a:ext>
            </a:extLst>
          </p:cNvPr>
          <p:cNvSpPr txBox="1"/>
          <p:nvPr/>
        </p:nvSpPr>
        <p:spPr>
          <a:xfrm>
            <a:off x="1792365" y="3283682"/>
            <a:ext cx="7351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2013 - ∞: Lead developer of the open source ABP Framework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EEEDF950-905C-7EB3-C67B-4B2AFF8C826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748" y="4530217"/>
            <a:ext cx="476451" cy="476451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7755F450-3C56-2590-D414-50620F2A1BDA}"/>
              </a:ext>
            </a:extLst>
          </p:cNvPr>
          <p:cNvSpPr txBox="1"/>
          <p:nvPr/>
        </p:nvSpPr>
        <p:spPr>
          <a:xfrm>
            <a:off x="728199" y="4479287"/>
            <a:ext cx="84159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Multi-threading, distributed</a:t>
            </a:r>
            <a:r>
              <a:rPr lang="tr-TR" dirty="0">
                <a:latin typeface="Poppins" panose="00000500000000000000" pitchFamily="2" charset="-94"/>
                <a:cs typeface="Poppins" panose="00000500000000000000" pitchFamily="2" charset="-94"/>
              </a:rPr>
              <a:t>/microservice</a:t>
            </a:r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 systems, OOP, DDD, software architectures.. etc.</a:t>
            </a:r>
          </a:p>
        </p:txBody>
      </p:sp>
      <p:pic>
        <p:nvPicPr>
          <p:cNvPr id="27" name="Picture 26" descr="Shape&#10;&#10;Description automatically generated with low confidence">
            <a:extLst>
              <a:ext uri="{FF2B5EF4-FFF2-40B4-BE49-F238E27FC236}">
                <a16:creationId xmlns:a16="http://schemas.microsoft.com/office/drawing/2014/main" id="{10040466-EAB2-CD17-90E9-804EAE524E8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748" y="5293924"/>
            <a:ext cx="476451" cy="476451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96D9FBF6-25FD-30D7-CED6-507902BCAAC5}"/>
              </a:ext>
            </a:extLst>
          </p:cNvPr>
          <p:cNvSpPr txBox="1"/>
          <p:nvPr/>
        </p:nvSpPr>
        <p:spPr>
          <a:xfrm>
            <a:off x="728199" y="5245578"/>
            <a:ext cx="84159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>
                <a:latin typeface="Poppins" panose="00000500000000000000" pitchFamily="2" charset="-94"/>
                <a:cs typeface="Poppins" panose="00000500000000000000" pitchFamily="2" charset="-94"/>
              </a:rPr>
              <a:t>Still a</a:t>
            </a:r>
            <a:r>
              <a:rPr lang="en-US" dirty="0" err="1">
                <a:latin typeface="Poppins" panose="00000500000000000000" pitchFamily="2" charset="-94"/>
                <a:cs typeface="Poppins" panose="00000500000000000000" pitchFamily="2" charset="-94"/>
              </a:rPr>
              <a:t>ctive</a:t>
            </a:r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 coder, open</a:t>
            </a:r>
            <a:r>
              <a:rPr lang="tr-TR" dirty="0">
                <a:latin typeface="Poppins" panose="00000500000000000000" pitchFamily="2" charset="-94"/>
                <a:cs typeface="Poppins" panose="00000500000000000000" pitchFamily="2" charset="-94"/>
              </a:rPr>
              <a:t>-</a:t>
            </a:r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source</a:t>
            </a:r>
            <a:r>
              <a:rPr lang="tr-TR" dirty="0">
                <a:latin typeface="Poppins" panose="00000500000000000000" pitchFamily="2" charset="-94"/>
                <a:cs typeface="Poppins" panose="00000500000000000000" pitchFamily="2" charset="-94"/>
              </a:rPr>
              <a:t> contributor</a:t>
            </a:r>
          </a:p>
          <a:p>
            <a:r>
              <a:rPr lang="tr-TR" b="1" i="1" dirty="0">
                <a:latin typeface="Poppins" panose="00000500000000000000" pitchFamily="2" charset="-94"/>
                <a:cs typeface="Poppins" panose="00000500000000000000" pitchFamily="2" charset="-94"/>
              </a:rPr>
              <a:t>30,000+ total contributions on GitHub</a:t>
            </a:r>
            <a:endParaRPr lang="en-US" b="1" i="1" dirty="0">
              <a:latin typeface="Poppins" panose="00000500000000000000" pitchFamily="2" charset="-94"/>
              <a:cs typeface="Poppins" panose="00000500000000000000" pitchFamily="2" charset="-94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3B30FE9-5C56-2AD1-4F49-C2BAD61FD143}"/>
              </a:ext>
            </a:extLst>
          </p:cNvPr>
          <p:cNvSpPr txBox="1"/>
          <p:nvPr/>
        </p:nvSpPr>
        <p:spPr>
          <a:xfrm>
            <a:off x="865950" y="1487968"/>
            <a:ext cx="8278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>
                <a:latin typeface="Poppins" panose="00000500000000000000" pitchFamily="2" charset="-94"/>
                <a:cs typeface="Poppins" panose="00000500000000000000" pitchFamily="2" charset="-94"/>
              </a:rPr>
              <a:t>1997</a:t>
            </a:r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, </a:t>
            </a:r>
            <a:r>
              <a:rPr lang="tr-TR" dirty="0">
                <a:latin typeface="Poppins" panose="00000500000000000000" pitchFamily="2" charset="-94"/>
                <a:cs typeface="Poppins" panose="00000500000000000000" pitchFamily="2" charset="-94"/>
              </a:rPr>
              <a:t>Started programming (at 14 years old, with Turbo Pascal)</a:t>
            </a:r>
            <a:endParaRPr lang="en-US" dirty="0">
              <a:latin typeface="Poppins" panose="00000500000000000000" pitchFamily="2" charset="-94"/>
              <a:cs typeface="Poppins" panose="00000500000000000000" pitchFamily="2" charset="-94"/>
            </a:endParaRPr>
          </a:p>
        </p:txBody>
      </p:sp>
      <p:pic>
        <p:nvPicPr>
          <p:cNvPr id="2052" name="Picture 4" descr="Div Coding icon PNG and SVG Vector Free Download">
            <a:extLst>
              <a:ext uri="{FF2B5EF4-FFF2-40B4-BE49-F238E27FC236}">
                <a16:creationId xmlns:a16="http://schemas.microsoft.com/office/drawing/2014/main" id="{D5A529AE-B75E-2405-202C-D0B96CFFC7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140" y="1397000"/>
            <a:ext cx="517747" cy="517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7754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3" grpId="0"/>
      <p:bldP spid="24" grpId="0"/>
      <p:bldP spid="26" grpId="0"/>
      <p:bldP spid="28" grpId="0"/>
      <p:bldP spid="3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446CD-C68E-4B34-9354-E8F68D0EB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Repositories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Do not Include Domain Logic</a:t>
            </a:r>
            <a:endParaRPr lang="en-US" dirty="0">
              <a:latin typeface="Lexend" pitchFamily="2" charset="-94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83A81E-E4B8-4201-98E7-BD4F90DC9FB2}"/>
              </a:ext>
            </a:extLst>
          </p:cNvPr>
          <p:cNvSpPr txBox="1"/>
          <p:nvPr/>
        </p:nvSpPr>
        <p:spPr>
          <a:xfrm>
            <a:off x="7167699" y="2529024"/>
            <a:ext cx="43726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What is an In-Active issue?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EE18A83-D27B-4A39-9B01-7326DDFF4B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86410"/>
            <a:ext cx="6175788" cy="178884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314B07F-8B57-479D-BE9E-4A21279D91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670981"/>
            <a:ext cx="7062043" cy="2821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472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446CD-C68E-4B34-9354-E8F68D0EB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Repositories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Do not Include Domain Logic</a:t>
            </a:r>
            <a:endParaRPr lang="en-US" dirty="0">
              <a:latin typeface="Lexend" pitchFamily="2" charset="-94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A1AF23-83C7-4B33-A3A0-ADFC4E0962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485" y="1690688"/>
            <a:ext cx="7145343" cy="501491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3635787-1E5D-4323-839C-BC7F7CCD3CF1}"/>
              </a:ext>
            </a:extLst>
          </p:cNvPr>
          <p:cNvSpPr txBox="1"/>
          <p:nvPr/>
        </p:nvSpPr>
        <p:spPr>
          <a:xfrm>
            <a:off x="8066345" y="1690688"/>
            <a:ext cx="389344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Implicit</a:t>
            </a:r>
            <a:r>
              <a:rPr lang="en-US" sz="2400" dirty="0"/>
              <a:t> definition of a domain rule!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How to </a:t>
            </a:r>
            <a:r>
              <a:rPr lang="en-US" sz="2400" b="1" dirty="0"/>
              <a:t>re-use</a:t>
            </a:r>
            <a:r>
              <a:rPr lang="en-US" sz="2400" dirty="0"/>
              <a:t> this expression?</a:t>
            </a:r>
          </a:p>
        </p:txBody>
      </p:sp>
    </p:spTree>
    <p:extLst>
      <p:ext uri="{BB962C8B-B14F-4D97-AF65-F5344CB8AC3E}">
        <p14:creationId xmlns:p14="http://schemas.microsoft.com/office/powerpoint/2010/main" val="907533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446CD-C68E-4B34-9354-E8F68D0EB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Repositories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Do not Include Domain Logic</a:t>
            </a:r>
            <a:endParaRPr lang="en-US" dirty="0">
              <a:latin typeface="Lexend" pitchFamily="2" charset="-94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635787-1E5D-4323-839C-BC7F7CCD3CF1}"/>
              </a:ext>
            </a:extLst>
          </p:cNvPr>
          <p:cNvSpPr txBox="1"/>
          <p:nvPr/>
        </p:nvSpPr>
        <p:spPr>
          <a:xfrm>
            <a:off x="7570181" y="1696336"/>
            <a:ext cx="389344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Implicit</a:t>
            </a:r>
            <a:r>
              <a:rPr lang="en-US" sz="2400" dirty="0"/>
              <a:t> definition of a domain rule!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How to</a:t>
            </a:r>
            <a:r>
              <a:rPr lang="en-US" sz="2400" b="1" dirty="0"/>
              <a:t> re-use </a:t>
            </a:r>
            <a:r>
              <a:rPr lang="en-US" sz="2400" dirty="0"/>
              <a:t>this expression?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Copy/paste</a:t>
            </a:r>
            <a:r>
              <a:rPr lang="en-US" sz="2400" dirty="0"/>
              <a:t>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Solution: The Specification Pattern!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664024-8FF5-4BD0-8B85-25CFB0BFFA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021" y="1690688"/>
            <a:ext cx="5878990" cy="5024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012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2B7F89-5A86-44F9-AC3C-A60EB709F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Specifications</a:t>
            </a:r>
            <a:br>
              <a:rPr lang="en-US" dirty="0">
                <a:latin typeface="Lexend" pitchFamily="2" charset="-94"/>
              </a:rPr>
            </a:br>
            <a:r>
              <a:rPr lang="tr-TR" dirty="0">
                <a:latin typeface="Lexend" pitchFamily="2" charset="-94"/>
              </a:rPr>
              <a:t>The </a:t>
            </a:r>
            <a:r>
              <a:rPr lang="en-US" sz="3600" dirty="0">
                <a:latin typeface="Lexend" pitchFamily="2" charset="-94"/>
              </a:rPr>
              <a:t>Specification Interface</a:t>
            </a:r>
            <a:endParaRPr lang="en-US" dirty="0">
              <a:latin typeface="Lexend" pitchFamily="2" charset="-9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003822-2CD9-480D-9F87-FECECEDB97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86708"/>
            <a:ext cx="10515600" cy="409025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 specification is a </a:t>
            </a:r>
            <a:r>
              <a:rPr lang="en-US" b="1" dirty="0">
                <a:solidFill>
                  <a:srgbClr val="FF0000"/>
                </a:solidFill>
              </a:rPr>
              <a:t>named</a:t>
            </a:r>
            <a:r>
              <a:rPr lang="en-US" dirty="0"/>
              <a:t>, </a:t>
            </a:r>
            <a:r>
              <a:rPr lang="en-US" b="1" dirty="0">
                <a:solidFill>
                  <a:srgbClr val="FF0000"/>
                </a:solidFill>
              </a:rPr>
              <a:t>reusable </a:t>
            </a:r>
            <a:r>
              <a:rPr lang="en-US" dirty="0"/>
              <a:t>&amp; </a:t>
            </a:r>
            <a:r>
              <a:rPr lang="en-US" b="1" dirty="0">
                <a:solidFill>
                  <a:srgbClr val="FF0000"/>
                </a:solidFill>
              </a:rPr>
              <a:t>combinable</a:t>
            </a:r>
            <a:r>
              <a:rPr lang="en-US" dirty="0"/>
              <a:t> </a:t>
            </a:r>
            <a:r>
              <a:rPr lang="en-US" b="1" dirty="0"/>
              <a:t>class</a:t>
            </a:r>
            <a:r>
              <a:rPr lang="en-US" dirty="0"/>
              <a:t> to filter objects.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E51B1D-D6D1-4F14-A2DF-37129A79F9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429000"/>
            <a:ext cx="5789522" cy="1680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76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4E74A-4EDA-4F58-9D20-DA47DE6A6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Specifications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Define a Specification</a:t>
            </a:r>
            <a:endParaRPr lang="en-US" dirty="0">
              <a:latin typeface="Lexend" pitchFamily="2" charset="-94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4C81BE2-318B-4B17-8F44-D0B05CADE0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770207"/>
            <a:ext cx="8675718" cy="4816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8676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4E74A-4EDA-4F58-9D20-DA47DE6A6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Specifications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Use the Specification</a:t>
            </a:r>
            <a:endParaRPr lang="en-US" dirty="0">
              <a:latin typeface="Lexend" pitchFamily="2" charset="-94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FE0AC01-C084-42C9-9001-DD9BB9A5EE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657" y="1914463"/>
            <a:ext cx="5257800" cy="969271"/>
          </a:xfrm>
          <a:prstGeom prst="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886A22A-483B-4831-A628-B510B746FA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657" y="3000694"/>
            <a:ext cx="7727868" cy="2572374"/>
          </a:xfrm>
          <a:prstGeom prst="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9FD1C11-869D-4780-9CFC-D3AE1539E6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4657" y="5690028"/>
            <a:ext cx="5642882" cy="1001919"/>
          </a:xfrm>
          <a:prstGeom prst="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980318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4E74A-4EDA-4F58-9D20-DA47DE6A6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Specifications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Use the Specification</a:t>
            </a:r>
            <a:endParaRPr lang="en-US" dirty="0">
              <a:latin typeface="Lexend" pitchFamily="2" charset="-9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13C0D9-5BC9-4043-A357-B1CA1A9F2D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045" y="2114445"/>
            <a:ext cx="5020076" cy="429068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C988AFE-84D3-4FE8-A964-05B07B9F3D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9494" y="1773700"/>
            <a:ext cx="6453313" cy="4331605"/>
          </a:xfrm>
          <a:prstGeom prst="rect">
            <a:avLst/>
          </a:prstGeom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65E0A82D-CFB7-4801-BC0A-7BBD01CDE9F3}"/>
              </a:ext>
            </a:extLst>
          </p:cNvPr>
          <p:cNvSpPr/>
          <p:nvPr/>
        </p:nvSpPr>
        <p:spPr>
          <a:xfrm>
            <a:off x="4954567" y="4952443"/>
            <a:ext cx="999481" cy="34438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954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8B9203-A237-4817-9C8C-856833CB6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Specifications</a:t>
            </a:r>
            <a:br>
              <a:rPr lang="en-US" dirty="0">
                <a:latin typeface="Lexend" pitchFamily="2" charset="-94"/>
              </a:rPr>
            </a:br>
            <a:r>
              <a:rPr lang="tr-TR" sz="3600" dirty="0">
                <a:latin typeface="Lexend" pitchFamily="2" charset="-94"/>
              </a:rPr>
              <a:t>Parameterized </a:t>
            </a:r>
            <a:r>
              <a:rPr lang="en-US" sz="3600" dirty="0">
                <a:latin typeface="Lexend" pitchFamily="2" charset="-94"/>
              </a:rPr>
              <a:t>Specifications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1A24F7-F0FF-4E0E-97AC-BB8766EBBD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898726"/>
            <a:ext cx="8147475" cy="4284360"/>
          </a:xfrm>
          <a:prstGeom prst="rect">
            <a:avLst/>
          </a:prstGeom>
          <a:ln w="12700">
            <a:noFill/>
          </a:ln>
        </p:spPr>
      </p:pic>
    </p:spTree>
    <p:extLst>
      <p:ext uri="{BB962C8B-B14F-4D97-AF65-F5344CB8AC3E}">
        <p14:creationId xmlns:p14="http://schemas.microsoft.com/office/powerpoint/2010/main" val="3524833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8B9203-A237-4817-9C8C-856833CB6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Specifications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Combining </a:t>
            </a:r>
            <a:r>
              <a:rPr lang="tr-TR" sz="3600" dirty="0">
                <a:latin typeface="Lexend" pitchFamily="2" charset="-94"/>
              </a:rPr>
              <a:t>Multiple </a:t>
            </a:r>
            <a:r>
              <a:rPr lang="en-US" sz="3600" dirty="0">
                <a:latin typeface="Lexend" pitchFamily="2" charset="-94"/>
              </a:rPr>
              <a:t>Specifications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4C95D5-C36D-4E74-92F3-B6E562CE7D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39731"/>
            <a:ext cx="9282245" cy="2699592"/>
          </a:xfrm>
          <a:prstGeom prst="rect">
            <a:avLst/>
          </a:prstGeom>
          <a:ln w="12700">
            <a:noFill/>
          </a:ln>
        </p:spPr>
      </p:pic>
    </p:spTree>
    <p:extLst>
      <p:ext uri="{BB962C8B-B14F-4D97-AF65-F5344CB8AC3E}">
        <p14:creationId xmlns:p14="http://schemas.microsoft.com/office/powerpoint/2010/main" val="7457507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406CE-839F-4199-B466-22AF20DC6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Domain Services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Principles</a:t>
            </a:r>
            <a:endParaRPr lang="en-US" dirty="0">
              <a:latin typeface="Lexend" pitchFamily="2" charset="-9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94C836-7ABE-4497-B60B-67B7615CB1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63261"/>
            <a:ext cx="10515600" cy="4113701"/>
          </a:xfrm>
        </p:spPr>
        <p:txBody>
          <a:bodyPr/>
          <a:lstStyle/>
          <a:p>
            <a:r>
              <a:rPr lang="en-US" dirty="0"/>
              <a:t>Implements domain logic that;</a:t>
            </a:r>
          </a:p>
          <a:p>
            <a:pPr lvl="1"/>
            <a:r>
              <a:rPr lang="en-US" dirty="0"/>
              <a:t>Depends on </a:t>
            </a:r>
            <a:r>
              <a:rPr lang="en-US" b="1" dirty="0"/>
              <a:t>services and repositories</a:t>
            </a:r>
          </a:p>
          <a:p>
            <a:pPr lvl="1"/>
            <a:r>
              <a:rPr lang="en-US" dirty="0"/>
              <a:t>Needs to work with </a:t>
            </a:r>
            <a:r>
              <a:rPr lang="en-US" b="1" dirty="0"/>
              <a:t>multiple entities</a:t>
            </a:r>
            <a:r>
              <a:rPr lang="en-US" dirty="0"/>
              <a:t> / entity types</a:t>
            </a:r>
          </a:p>
          <a:p>
            <a:r>
              <a:rPr lang="en-US" dirty="0"/>
              <a:t>Works with </a:t>
            </a:r>
            <a:r>
              <a:rPr lang="en-US" b="1" dirty="0"/>
              <a:t>domain objects</a:t>
            </a:r>
            <a:r>
              <a:rPr lang="en-US" dirty="0"/>
              <a:t>, not DTOs</a:t>
            </a:r>
          </a:p>
        </p:txBody>
      </p:sp>
    </p:spTree>
    <p:extLst>
      <p:ext uri="{BB962C8B-B14F-4D97-AF65-F5344CB8AC3E}">
        <p14:creationId xmlns:p14="http://schemas.microsoft.com/office/powerpoint/2010/main" val="2340709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FF1AE3-9FF7-4FE9-8E69-E007BF9BA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exend" pitchFamily="2" charset="-94"/>
              </a:rPr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CCB646-1F40-4940-8112-85079E186D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latin typeface="Poppins" panose="00000500000000000000" pitchFamily="2" charset="-94"/>
                <a:cs typeface="Poppins" panose="00000500000000000000" pitchFamily="2" charset="-94"/>
              </a:rPr>
              <a:t>Part-I: </a:t>
            </a:r>
            <a:r>
              <a:rPr lang="tr-TR" b="1" dirty="0">
                <a:latin typeface="Poppins" panose="00000500000000000000" pitchFamily="2" charset="-94"/>
                <a:cs typeface="Poppins" panose="00000500000000000000" pitchFamily="2" charset="-94"/>
              </a:rPr>
              <a:t>Introducing </a:t>
            </a:r>
            <a:r>
              <a:rPr lang="en-US" b="1" dirty="0">
                <a:latin typeface="Poppins" panose="00000500000000000000" pitchFamily="2" charset="-94"/>
                <a:cs typeface="Poppins" panose="00000500000000000000" pitchFamily="2" charset="-94"/>
              </a:rPr>
              <a:t>DDD</a:t>
            </a:r>
          </a:p>
          <a:p>
            <a:pPr lvl="1"/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Architecture &amp; layers</a:t>
            </a:r>
          </a:p>
          <a:p>
            <a:pPr lvl="1"/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Execution flow</a:t>
            </a:r>
          </a:p>
          <a:p>
            <a:pPr lvl="1"/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Building blocks</a:t>
            </a:r>
          </a:p>
          <a:p>
            <a:pPr lvl="1"/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Layering a Visual Studio solution</a:t>
            </a:r>
          </a:p>
          <a:p>
            <a:pPr lvl="1"/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Common principles</a:t>
            </a:r>
          </a:p>
          <a:p>
            <a:r>
              <a:rPr lang="en-US" b="1" dirty="0">
                <a:latin typeface="Poppins" panose="00000500000000000000" pitchFamily="2" charset="-94"/>
                <a:cs typeface="Poppins" panose="00000500000000000000" pitchFamily="2" charset="-94"/>
              </a:rPr>
              <a:t>Part-II: Implementing DDD</a:t>
            </a:r>
          </a:p>
          <a:p>
            <a:pPr lvl="1"/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Rules &amp; Best Practices</a:t>
            </a:r>
          </a:p>
          <a:p>
            <a:pPr lvl="1"/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Examples</a:t>
            </a:r>
          </a:p>
        </p:txBody>
      </p:sp>
    </p:spTree>
    <p:extLst>
      <p:ext uri="{BB962C8B-B14F-4D97-AF65-F5344CB8AC3E}">
        <p14:creationId xmlns:p14="http://schemas.microsoft.com/office/powerpoint/2010/main" val="2789523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66061-C025-4862-BB7A-13EE62604B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10" y="365125"/>
            <a:ext cx="11274190" cy="1325563"/>
          </a:xfrm>
        </p:spPr>
        <p:txBody>
          <a:bodyPr/>
          <a:lstStyle/>
          <a:p>
            <a:r>
              <a:rPr lang="en-US" b="1" dirty="0">
                <a:latin typeface="Lexend" pitchFamily="2" charset="-94"/>
              </a:rPr>
              <a:t>Domain Services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Example</a:t>
            </a:r>
            <a:endParaRPr lang="en-US" dirty="0">
              <a:latin typeface="Lexend" pitchFamily="2" charset="-94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BE0215-8F7B-4D4B-87D0-903BC11A55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0629" y="732567"/>
            <a:ext cx="6901761" cy="5831347"/>
          </a:xfrm>
          <a:prstGeom prst="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292BBA2-7CC5-49FC-AFB8-6E663B11AD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10" y="2862575"/>
            <a:ext cx="4996272" cy="2304511"/>
          </a:xfrm>
          <a:prstGeom prst="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053741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0AFCC-9F14-4DE2-B25D-DBEC34754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Application Services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Principles</a:t>
            </a:r>
            <a:endParaRPr lang="en-US" dirty="0">
              <a:latin typeface="Lexend" pitchFamily="2" charset="-9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F0AC2E-582F-490A-8D51-741AA1B21A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39815"/>
            <a:ext cx="10515600" cy="4137148"/>
          </a:xfrm>
        </p:spPr>
        <p:txBody>
          <a:bodyPr/>
          <a:lstStyle/>
          <a:p>
            <a:r>
              <a:rPr lang="en-US" dirty="0"/>
              <a:t>Implement </a:t>
            </a:r>
            <a:r>
              <a:rPr lang="en-US" b="1" dirty="0"/>
              <a:t>use cases</a:t>
            </a:r>
            <a:r>
              <a:rPr lang="en-US" dirty="0"/>
              <a:t> of the application (application logic)</a:t>
            </a:r>
          </a:p>
          <a:p>
            <a:r>
              <a:rPr lang="en-US" dirty="0"/>
              <a:t>Do not implement core domain logic</a:t>
            </a:r>
          </a:p>
          <a:p>
            <a:r>
              <a:rPr lang="en-US" dirty="0"/>
              <a:t>Get &amp; return </a:t>
            </a:r>
            <a:r>
              <a:rPr lang="en-US" b="1" dirty="0"/>
              <a:t>Data Transfer Objects</a:t>
            </a:r>
            <a:r>
              <a:rPr lang="en-US" dirty="0"/>
              <a:t>, not entities</a:t>
            </a:r>
          </a:p>
          <a:p>
            <a:r>
              <a:rPr lang="en-US" dirty="0"/>
              <a:t>Use domain services, entities, repositories and other domain objects inside</a:t>
            </a:r>
          </a:p>
        </p:txBody>
      </p:sp>
    </p:spTree>
    <p:extLst>
      <p:ext uri="{BB962C8B-B14F-4D97-AF65-F5344CB8AC3E}">
        <p14:creationId xmlns:p14="http://schemas.microsoft.com/office/powerpoint/2010/main" val="2222563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85CF8-884F-45A6-90A4-69F90F82C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Application Services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Example</a:t>
            </a:r>
            <a:endParaRPr lang="en-US" dirty="0">
              <a:latin typeface="Lexend" pitchFamily="2" charset="-94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4560618-1B9B-4090-BCC5-B982A3C0BA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337818"/>
            <a:ext cx="5506191" cy="4839146"/>
          </a:xfrm>
        </p:spPr>
        <p:txBody>
          <a:bodyPr>
            <a:normAutofit fontScale="92500"/>
          </a:bodyPr>
          <a:lstStyle/>
          <a:p>
            <a:r>
              <a:rPr lang="en-US" dirty="0"/>
              <a:t>Inject domain services &amp; repositories</a:t>
            </a:r>
          </a:p>
          <a:p>
            <a:r>
              <a:rPr lang="en-US" dirty="0"/>
              <a:t>Get DTO as argument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Get aggregate roots from repositories</a:t>
            </a:r>
          </a:p>
          <a:p>
            <a:r>
              <a:rPr lang="en-US" dirty="0"/>
              <a:t>Use domain service to perform the domain logic</a:t>
            </a:r>
          </a:p>
          <a:p>
            <a:r>
              <a:rPr lang="en-US" dirty="0"/>
              <a:t>Always update the entity explicitly (don’t assume the change tracking)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C52CA0A-AB3A-48BF-A6C0-C7D6EB02CC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503" y="1757876"/>
            <a:ext cx="5506191" cy="505262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CD54B2A-5509-432C-9977-26A4EEB7C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1790" y="2229535"/>
            <a:ext cx="3750561" cy="1527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342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59EB7-3603-49F7-BB61-6EDF40AB2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Application Services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Common DTO Principles Best Practices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77728D-98D7-42E7-891E-873DD3D4F4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Should be </a:t>
            </a:r>
            <a:r>
              <a:rPr lang="en-US" b="1" dirty="0"/>
              <a:t>serializable</a:t>
            </a:r>
          </a:p>
          <a:p>
            <a:pPr lvl="1"/>
            <a:r>
              <a:rPr lang="tr-TR" dirty="0"/>
              <a:t>H</a:t>
            </a:r>
            <a:r>
              <a:rPr lang="en-US" dirty="0" err="1"/>
              <a:t>ave</a:t>
            </a:r>
            <a:r>
              <a:rPr lang="en-US" dirty="0"/>
              <a:t> a </a:t>
            </a:r>
            <a:r>
              <a:rPr lang="en-US" b="1" dirty="0" err="1"/>
              <a:t>parameterless</a:t>
            </a:r>
            <a:r>
              <a:rPr lang="tr-TR" b="1" dirty="0"/>
              <a:t> </a:t>
            </a:r>
            <a:r>
              <a:rPr lang="tr-TR" dirty="0"/>
              <a:t>(default)</a:t>
            </a:r>
            <a:r>
              <a:rPr lang="en-US" b="1" dirty="0"/>
              <a:t> constructor</a:t>
            </a:r>
            <a:endParaRPr lang="en-US" dirty="0"/>
          </a:p>
          <a:p>
            <a:r>
              <a:rPr lang="en-US" dirty="0"/>
              <a:t>Should not contain any </a:t>
            </a:r>
            <a:r>
              <a:rPr lang="en-US" b="1" dirty="0"/>
              <a:t>business logic</a:t>
            </a:r>
          </a:p>
          <a:p>
            <a:r>
              <a:rPr lang="en-US" dirty="0">
                <a:solidFill>
                  <a:srgbClr val="FF0000"/>
                </a:solidFill>
              </a:rPr>
              <a:t>Never</a:t>
            </a:r>
            <a:r>
              <a:rPr lang="en-US" dirty="0"/>
              <a:t> inherit from </a:t>
            </a:r>
            <a:r>
              <a:rPr lang="en-US" b="1" dirty="0"/>
              <a:t>entities</a:t>
            </a:r>
            <a:r>
              <a:rPr lang="en-US" dirty="0"/>
              <a:t>! </a:t>
            </a:r>
            <a:r>
              <a:rPr lang="en-US" dirty="0">
                <a:solidFill>
                  <a:srgbClr val="FF0000"/>
                </a:solidFill>
              </a:rPr>
              <a:t>Never</a:t>
            </a:r>
            <a:r>
              <a:rPr lang="en-US" dirty="0"/>
              <a:t> reference to </a:t>
            </a:r>
            <a:r>
              <a:rPr lang="en-US" b="1" dirty="0"/>
              <a:t>entities</a:t>
            </a:r>
            <a:r>
              <a:rPr lang="en-US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897034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59EB7-3603-49F7-BB61-6EDF40AB2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Application Services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Input DTO Best Practices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77728D-98D7-42E7-891E-873DD3D4F4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736771" cy="1084239"/>
          </a:xfrm>
        </p:spPr>
        <p:txBody>
          <a:bodyPr>
            <a:normAutofit/>
          </a:bodyPr>
          <a:lstStyle/>
          <a:p>
            <a:r>
              <a:rPr lang="en-US" sz="2000" dirty="0"/>
              <a:t>Define only the </a:t>
            </a:r>
            <a:r>
              <a:rPr lang="en-US" sz="2000" b="1" dirty="0"/>
              <a:t>properties needed </a:t>
            </a:r>
            <a:r>
              <a:rPr lang="en-US" sz="2000" dirty="0"/>
              <a:t>for the use case</a:t>
            </a:r>
          </a:p>
          <a:p>
            <a:r>
              <a:rPr lang="en-US" sz="2000" b="1" dirty="0"/>
              <a:t>Do not reuse </a:t>
            </a:r>
            <a:r>
              <a:rPr lang="en-US" sz="2000" dirty="0"/>
              <a:t>same input DTO for multiple use cases (service methods)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9BCDBDA-86DC-4A3B-9729-D23E56AD4FD6}"/>
              </a:ext>
            </a:extLst>
          </p:cNvPr>
          <p:cNvSpPr txBox="1">
            <a:spLocks/>
          </p:cNvSpPr>
          <p:nvPr/>
        </p:nvSpPr>
        <p:spPr>
          <a:xfrm>
            <a:off x="7394369" y="1825625"/>
            <a:ext cx="429293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rgbClr val="FF0000"/>
                </a:solidFill>
              </a:rPr>
              <a:t>Id</a:t>
            </a:r>
            <a:r>
              <a:rPr lang="en-US" sz="2000" dirty="0"/>
              <a:t> is not used in create! Do not share same DTO for create &amp; update!</a:t>
            </a:r>
          </a:p>
          <a:p>
            <a:r>
              <a:rPr lang="en-US" sz="2000" dirty="0">
                <a:solidFill>
                  <a:srgbClr val="FF0000"/>
                </a:solidFill>
              </a:rPr>
              <a:t>Password</a:t>
            </a:r>
            <a:r>
              <a:rPr lang="en-US" sz="2000" dirty="0"/>
              <a:t> is not used in </a:t>
            </a:r>
            <a:r>
              <a:rPr lang="en-US" sz="2000" i="1" dirty="0"/>
              <a:t>Update </a:t>
            </a:r>
            <a:r>
              <a:rPr lang="en-US" sz="2000" dirty="0"/>
              <a:t>and </a:t>
            </a:r>
            <a:r>
              <a:rPr lang="en-US" sz="2000" i="1" dirty="0" err="1"/>
              <a:t>ChangeUserName</a:t>
            </a:r>
            <a:r>
              <a:rPr lang="en-US" sz="2000" dirty="0"/>
              <a:t>!</a:t>
            </a:r>
          </a:p>
          <a:p>
            <a:r>
              <a:rPr lang="en-US" sz="2000" dirty="0" err="1">
                <a:solidFill>
                  <a:srgbClr val="FF0000"/>
                </a:solidFill>
              </a:rPr>
              <a:t>CreationTime</a:t>
            </a:r>
            <a:r>
              <a:rPr lang="en-US" sz="2000" dirty="0"/>
              <a:t> should not be sent by the client!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E7E2BA8-CC4F-40A3-86CC-E9FA2E9199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181" y="2942612"/>
            <a:ext cx="6212133" cy="3788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872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9ADBC-FAC8-48BB-8DD8-EDDD7D822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Application Services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Input DTO Best Practices</a:t>
            </a:r>
            <a:endParaRPr lang="en-US" dirty="0">
              <a:latin typeface="Lexend" pitchFamily="2" charset="-9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A790FD-6C8E-445E-BB91-A39CA92226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215" y="3838697"/>
            <a:ext cx="6268408" cy="13759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43D387B-3378-4287-9DA2-8595944156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5413" y="1931298"/>
            <a:ext cx="4661712" cy="4533933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108B78A-3B72-48EA-A6AE-275378C222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9216" y="2219569"/>
            <a:ext cx="6075756" cy="3957393"/>
          </a:xfrm>
        </p:spPr>
        <p:txBody>
          <a:bodyPr>
            <a:normAutofit/>
          </a:bodyPr>
          <a:lstStyle/>
          <a:p>
            <a:r>
              <a:rPr lang="en-US" sz="2000" dirty="0"/>
              <a:t>Define only the </a:t>
            </a:r>
            <a:r>
              <a:rPr lang="en-US" sz="2000" b="1" dirty="0"/>
              <a:t>properties needed </a:t>
            </a:r>
            <a:r>
              <a:rPr lang="en-US" sz="2000" dirty="0"/>
              <a:t>for the use case</a:t>
            </a:r>
          </a:p>
          <a:p>
            <a:r>
              <a:rPr lang="en-US" sz="2000" b="1" dirty="0"/>
              <a:t>Do not reuse </a:t>
            </a:r>
            <a:r>
              <a:rPr lang="en-US" sz="2000" dirty="0"/>
              <a:t>same input DTO for multiple use cases (service methods)</a:t>
            </a:r>
          </a:p>
        </p:txBody>
      </p:sp>
    </p:spTree>
    <p:extLst>
      <p:ext uri="{BB962C8B-B14F-4D97-AF65-F5344CB8AC3E}">
        <p14:creationId xmlns:p14="http://schemas.microsoft.com/office/powerpoint/2010/main" val="3050098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313FD-548B-4540-B224-09368876E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Application Services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Input DTO Best Practices</a:t>
            </a:r>
            <a:endParaRPr lang="en-US" dirty="0">
              <a:latin typeface="Lexend" pitchFamily="2" charset="-9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3065D-52E2-4E8D-B74F-4FD51CEF1E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75691"/>
            <a:ext cx="10515600" cy="4301271"/>
          </a:xfrm>
        </p:spPr>
        <p:txBody>
          <a:bodyPr>
            <a:normAutofit/>
          </a:bodyPr>
          <a:lstStyle/>
          <a:p>
            <a:r>
              <a:rPr lang="en-US" sz="2400" dirty="0"/>
              <a:t>Implement only the formal validation (can use data annotation attributes)</a:t>
            </a:r>
          </a:p>
          <a:p>
            <a:r>
              <a:rPr lang="en-US" sz="2400" dirty="0"/>
              <a:t>Don’t include domain validation logic (ex: unique username constraint)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E2C096-C2C7-491F-882E-19EAAF3601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763" y="2821150"/>
            <a:ext cx="5074027" cy="3835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737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313FD-548B-4540-B224-09368876E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Application Services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Object to Object Mapping</a:t>
            </a:r>
            <a:endParaRPr lang="en-US" dirty="0">
              <a:latin typeface="Lexend" pitchFamily="2" charset="-9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3065D-52E2-4E8D-B74F-4FD51CEF1E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77319"/>
            <a:ext cx="10515600" cy="2291426"/>
          </a:xfrm>
        </p:spPr>
        <p:txBody>
          <a:bodyPr>
            <a:noAutofit/>
          </a:bodyPr>
          <a:lstStyle/>
          <a:p>
            <a:r>
              <a:rPr lang="en-US" sz="2400" dirty="0"/>
              <a:t>Use </a:t>
            </a:r>
            <a:r>
              <a:rPr lang="en-US" sz="2400" b="1" dirty="0"/>
              <a:t>auto object mapping </a:t>
            </a:r>
            <a:r>
              <a:rPr lang="en-US" sz="2400" dirty="0"/>
              <a:t>libraries (but, carefully – enable configuration validation)</a:t>
            </a:r>
          </a:p>
          <a:p>
            <a:r>
              <a:rPr lang="en-US" sz="2400" b="1" dirty="0"/>
              <a:t>Do not map </a:t>
            </a:r>
            <a:r>
              <a:rPr lang="en-US" sz="2400" dirty="0"/>
              <a:t>input DTOs to entities.</a:t>
            </a:r>
          </a:p>
          <a:p>
            <a:r>
              <a:rPr lang="en-US" sz="2400" b="1" dirty="0"/>
              <a:t>Map</a:t>
            </a:r>
            <a:r>
              <a:rPr lang="en-US" sz="2400" dirty="0"/>
              <a:t> entities to output DTOs</a:t>
            </a:r>
          </a:p>
        </p:txBody>
      </p:sp>
    </p:spTree>
    <p:extLst>
      <p:ext uri="{BB962C8B-B14F-4D97-AF65-F5344CB8AC3E}">
        <p14:creationId xmlns:p14="http://schemas.microsoft.com/office/powerpoint/2010/main" val="1364963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FA5DE1-9928-4092-A711-45E790BB97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123" y="1957833"/>
            <a:ext cx="8645677" cy="472856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B313FD-548B-4540-B224-09368876E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Application Services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Example: Entity Creation &amp; DTO Mapping</a:t>
            </a:r>
            <a:endParaRPr lang="en-US" dirty="0">
              <a:latin typeface="Lexend" pitchFamily="2" charset="-94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0359589-E408-41CD-B5EA-BB8554A597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53829" y="1957833"/>
            <a:ext cx="4107543" cy="4270122"/>
          </a:xfrm>
        </p:spPr>
        <p:txBody>
          <a:bodyPr>
            <a:normAutofit/>
          </a:bodyPr>
          <a:lstStyle/>
          <a:p>
            <a:r>
              <a:rPr lang="en-US" sz="2000" dirty="0"/>
              <a:t>Don’t use DTO to entity auto-mapping, use </a:t>
            </a:r>
            <a:r>
              <a:rPr lang="tr-TR" sz="2000" dirty="0"/>
              <a:t>the </a:t>
            </a:r>
            <a:r>
              <a:rPr lang="en-US" sz="2000" dirty="0"/>
              <a:t>entity </a:t>
            </a:r>
            <a:r>
              <a:rPr lang="en-US" sz="2000" b="1" dirty="0"/>
              <a:t>constructor</a:t>
            </a:r>
            <a:r>
              <a:rPr lang="en-US" sz="2000" dirty="0"/>
              <a:t>.</a:t>
            </a:r>
          </a:p>
          <a:p>
            <a:r>
              <a:rPr lang="en-US" sz="2000" dirty="0"/>
              <a:t>Perform additional </a:t>
            </a:r>
            <a:r>
              <a:rPr lang="en-US" sz="2000" b="1" dirty="0"/>
              <a:t>domain actions</a:t>
            </a:r>
            <a:r>
              <a:rPr lang="en-US" sz="2000" dirty="0"/>
              <a:t>.</a:t>
            </a:r>
          </a:p>
          <a:p>
            <a:r>
              <a:rPr lang="en-US" sz="2000" dirty="0"/>
              <a:t>Use </a:t>
            </a:r>
            <a:r>
              <a:rPr lang="en-US" sz="2000" b="1" dirty="0"/>
              <a:t>repository </a:t>
            </a:r>
            <a:r>
              <a:rPr lang="en-US" sz="2000" dirty="0"/>
              <a:t>to insert the entity.</a:t>
            </a:r>
          </a:p>
          <a:p>
            <a:r>
              <a:rPr lang="en-US" sz="2000" dirty="0"/>
              <a:t>Return DTO using </a:t>
            </a:r>
            <a:r>
              <a:rPr lang="en-US" sz="2000" b="1" dirty="0"/>
              <a:t>auto-mapping</a:t>
            </a:r>
            <a:r>
              <a:rPr lang="en-US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80817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53549-BE7C-4A29-A349-3512FF3E1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exend" pitchFamily="2" charset="-94"/>
              </a:rPr>
              <a:t>Multiple Application Layers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9717E13-EE4B-456A-909B-B7CB43CC89E3}"/>
              </a:ext>
            </a:extLst>
          </p:cNvPr>
          <p:cNvSpPr/>
          <p:nvPr/>
        </p:nvSpPr>
        <p:spPr>
          <a:xfrm>
            <a:off x="3053763" y="1837714"/>
            <a:ext cx="2088453" cy="50748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Domain Layer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1DF1A9D-5D8C-42B6-9FD9-50C7DA2CA70E}"/>
              </a:ext>
            </a:extLst>
          </p:cNvPr>
          <p:cNvSpPr/>
          <p:nvPr/>
        </p:nvSpPr>
        <p:spPr>
          <a:xfrm>
            <a:off x="522889" y="3053848"/>
            <a:ext cx="2088453" cy="617705"/>
          </a:xfrm>
          <a:prstGeom prst="rect">
            <a:avLst/>
          </a:prstGeom>
          <a:solidFill>
            <a:srgbClr val="6CA644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Back Office Application Layer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4E12164-0272-4432-B5CA-E349B2ACF3E8}"/>
              </a:ext>
            </a:extLst>
          </p:cNvPr>
          <p:cNvCxnSpPr>
            <a:cxnSpLocks/>
            <a:stCxn id="5" idx="0"/>
          </p:cNvCxnSpPr>
          <p:nvPr/>
        </p:nvCxnSpPr>
        <p:spPr>
          <a:xfrm flipV="1">
            <a:off x="1567116" y="2345198"/>
            <a:ext cx="1906761" cy="70865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B8537C9C-5769-4746-B8EB-60BE417CF2AB}"/>
              </a:ext>
            </a:extLst>
          </p:cNvPr>
          <p:cNvSpPr/>
          <p:nvPr/>
        </p:nvSpPr>
        <p:spPr>
          <a:xfrm>
            <a:off x="3053764" y="3053848"/>
            <a:ext cx="2088453" cy="617705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Public Web Application Layer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0BACACA-87B6-4EBE-B602-6B40B5276F83}"/>
              </a:ext>
            </a:extLst>
          </p:cNvPr>
          <p:cNvSpPr/>
          <p:nvPr/>
        </p:nvSpPr>
        <p:spPr>
          <a:xfrm>
            <a:off x="5584639" y="3053847"/>
            <a:ext cx="2088453" cy="617705"/>
          </a:xfrm>
          <a:prstGeom prst="rect">
            <a:avLst/>
          </a:prstGeom>
          <a:solidFill>
            <a:srgbClr val="9148C8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Mobile Application Layer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D981EB5-FDF7-41FA-8919-CA00E2531DD2}"/>
              </a:ext>
            </a:extLst>
          </p:cNvPr>
          <p:cNvCxnSpPr>
            <a:cxnSpLocks/>
            <a:stCxn id="10" idx="0"/>
            <a:endCxn id="4" idx="2"/>
          </p:cNvCxnSpPr>
          <p:nvPr/>
        </p:nvCxnSpPr>
        <p:spPr>
          <a:xfrm flipH="1" flipV="1">
            <a:off x="4097990" y="2345197"/>
            <a:ext cx="1" cy="708651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6CA80EF-9F4F-431A-ACD8-2946B2332FBA}"/>
              </a:ext>
            </a:extLst>
          </p:cNvPr>
          <p:cNvCxnSpPr>
            <a:cxnSpLocks/>
            <a:stCxn id="11" idx="0"/>
          </p:cNvCxnSpPr>
          <p:nvPr/>
        </p:nvCxnSpPr>
        <p:spPr>
          <a:xfrm flipH="1" flipV="1">
            <a:off x="4804929" y="2345197"/>
            <a:ext cx="1823937" cy="70865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Image result for mobile mock">
            <a:extLst>
              <a:ext uri="{FF2B5EF4-FFF2-40B4-BE49-F238E27FC236}">
                <a16:creationId xmlns:a16="http://schemas.microsoft.com/office/drawing/2014/main" id="{4BC7974B-CB50-41B6-84B2-9C0441DCF6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7070" y="5337477"/>
            <a:ext cx="943583" cy="943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F2169549-C0AA-4B38-BA43-E1B989D2C126}"/>
              </a:ext>
            </a:extLst>
          </p:cNvPr>
          <p:cNvSpPr/>
          <p:nvPr/>
        </p:nvSpPr>
        <p:spPr>
          <a:xfrm>
            <a:off x="5584639" y="3984764"/>
            <a:ext cx="2088453" cy="395438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Mobile API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3ADB465-BDE1-4AE6-A0BC-763E4D4F3CB5}"/>
              </a:ext>
            </a:extLst>
          </p:cNvPr>
          <p:cNvSpPr/>
          <p:nvPr/>
        </p:nvSpPr>
        <p:spPr>
          <a:xfrm>
            <a:off x="3053762" y="3984764"/>
            <a:ext cx="2088453" cy="395438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MVC UI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41DF914-16CD-4445-8CFA-283B510FC43A}"/>
              </a:ext>
            </a:extLst>
          </p:cNvPr>
          <p:cNvSpPr/>
          <p:nvPr/>
        </p:nvSpPr>
        <p:spPr>
          <a:xfrm>
            <a:off x="522889" y="3984764"/>
            <a:ext cx="2088453" cy="395438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REST API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485DEFC-8673-47D3-8CD9-24FE0EFEA78C}"/>
              </a:ext>
            </a:extLst>
          </p:cNvPr>
          <p:cNvCxnSpPr>
            <a:cxnSpLocks/>
            <a:stCxn id="28" idx="0"/>
            <a:endCxn id="10" idx="2"/>
          </p:cNvCxnSpPr>
          <p:nvPr/>
        </p:nvCxnSpPr>
        <p:spPr>
          <a:xfrm flipV="1">
            <a:off x="4097989" y="3671553"/>
            <a:ext cx="2" cy="313211"/>
          </a:xfrm>
          <a:prstGeom prst="straightConnector1">
            <a:avLst/>
          </a:prstGeom>
          <a:ln w="444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10C1ABC-596E-41D3-91D5-66D51EB23935}"/>
              </a:ext>
            </a:extLst>
          </p:cNvPr>
          <p:cNvCxnSpPr>
            <a:cxnSpLocks/>
          </p:cNvCxnSpPr>
          <p:nvPr/>
        </p:nvCxnSpPr>
        <p:spPr>
          <a:xfrm flipV="1">
            <a:off x="6628862" y="3665218"/>
            <a:ext cx="2" cy="313211"/>
          </a:xfrm>
          <a:prstGeom prst="straightConnector1">
            <a:avLst/>
          </a:prstGeom>
          <a:ln w="444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01010D5-F69D-430E-8B76-51594ED915EA}"/>
              </a:ext>
            </a:extLst>
          </p:cNvPr>
          <p:cNvCxnSpPr>
            <a:cxnSpLocks/>
          </p:cNvCxnSpPr>
          <p:nvPr/>
        </p:nvCxnSpPr>
        <p:spPr>
          <a:xfrm flipV="1">
            <a:off x="1567110" y="3665218"/>
            <a:ext cx="2" cy="313211"/>
          </a:xfrm>
          <a:prstGeom prst="straightConnector1">
            <a:avLst/>
          </a:prstGeom>
          <a:ln w="444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>
            <a:extLst>
              <a:ext uri="{FF2B5EF4-FFF2-40B4-BE49-F238E27FC236}">
                <a16:creationId xmlns:a16="http://schemas.microsoft.com/office/drawing/2014/main" id="{E6B266BA-DD93-4B79-B66D-60B18C9F86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1130" y="5427395"/>
            <a:ext cx="693717" cy="693717"/>
          </a:xfrm>
          <a:prstGeom prst="rect">
            <a:avLst/>
          </a:prstGeom>
        </p:spPr>
      </p:pic>
      <p:pic>
        <p:nvPicPr>
          <p:cNvPr id="4100" name="Picture 4" descr="Image result for angular">
            <a:extLst>
              <a:ext uri="{FF2B5EF4-FFF2-40B4-BE49-F238E27FC236}">
                <a16:creationId xmlns:a16="http://schemas.microsoft.com/office/drawing/2014/main" id="{7242808C-B2E9-44DD-9ED9-56A57B7D5A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5238" y="5427395"/>
            <a:ext cx="763748" cy="763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EABDE479-13F1-4442-BDFB-6312E41E121D}"/>
              </a:ext>
            </a:extLst>
          </p:cNvPr>
          <p:cNvSpPr txBox="1"/>
          <p:nvPr/>
        </p:nvSpPr>
        <p:spPr>
          <a:xfrm>
            <a:off x="1304540" y="6125417"/>
            <a:ext cx="525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SPA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A727DB46-B5E4-46E5-A5E8-EDDB32785733}"/>
              </a:ext>
            </a:extLst>
          </p:cNvPr>
          <p:cNvCxnSpPr>
            <a:cxnSpLocks/>
            <a:endCxn id="29" idx="2"/>
          </p:cNvCxnSpPr>
          <p:nvPr/>
        </p:nvCxnSpPr>
        <p:spPr>
          <a:xfrm flipV="1">
            <a:off x="1567108" y="4380202"/>
            <a:ext cx="8" cy="1094652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DF8A5DFA-0752-4F5A-88E0-5840913C6D92}"/>
              </a:ext>
            </a:extLst>
          </p:cNvPr>
          <p:cNvCxnSpPr>
            <a:cxnSpLocks/>
            <a:stCxn id="35" idx="0"/>
          </p:cNvCxnSpPr>
          <p:nvPr/>
        </p:nvCxnSpPr>
        <p:spPr>
          <a:xfrm flipV="1">
            <a:off x="4097989" y="4386173"/>
            <a:ext cx="0" cy="1041222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C301DF3-0893-4AB5-B664-BC1F07C1BCB7}"/>
              </a:ext>
            </a:extLst>
          </p:cNvPr>
          <p:cNvCxnSpPr>
            <a:cxnSpLocks/>
            <a:stCxn id="4098" idx="0"/>
            <a:endCxn id="27" idx="2"/>
          </p:cNvCxnSpPr>
          <p:nvPr/>
        </p:nvCxnSpPr>
        <p:spPr>
          <a:xfrm flipV="1">
            <a:off x="6628862" y="4380202"/>
            <a:ext cx="4" cy="957275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8D9C1C6A-C3D2-4AD8-AA47-7DC49213DA73}"/>
              </a:ext>
            </a:extLst>
          </p:cNvPr>
          <p:cNvSpPr txBox="1"/>
          <p:nvPr/>
        </p:nvSpPr>
        <p:spPr>
          <a:xfrm>
            <a:off x="3620261" y="6125778"/>
            <a:ext cx="955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Browser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6D225C3-3756-44F7-94C3-5A95C7996291}"/>
              </a:ext>
            </a:extLst>
          </p:cNvPr>
          <p:cNvSpPr txBox="1"/>
          <p:nvPr/>
        </p:nvSpPr>
        <p:spPr>
          <a:xfrm>
            <a:off x="5990705" y="6191143"/>
            <a:ext cx="1276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Mobile App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40EB1D5-07C0-41FA-A4DE-63C11FFEA8AD}"/>
              </a:ext>
            </a:extLst>
          </p:cNvPr>
          <p:cNvSpPr txBox="1"/>
          <p:nvPr/>
        </p:nvSpPr>
        <p:spPr>
          <a:xfrm>
            <a:off x="7879368" y="3003498"/>
            <a:ext cx="418675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Create </a:t>
            </a:r>
            <a:r>
              <a:rPr lang="en-US" sz="2000" b="1" dirty="0"/>
              <a:t>separate application layers</a:t>
            </a:r>
            <a:r>
              <a:rPr lang="en-US" sz="2000" dirty="0"/>
              <a:t> for each application type.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Use a </a:t>
            </a:r>
            <a:r>
              <a:rPr lang="en-US" sz="2000" b="1" dirty="0"/>
              <a:t>single domain layer</a:t>
            </a:r>
            <a:r>
              <a:rPr lang="en-US" sz="2000" dirty="0"/>
              <a:t> to share the core domain logic.</a:t>
            </a:r>
          </a:p>
        </p:txBody>
      </p:sp>
    </p:spTree>
    <p:extLst>
      <p:ext uri="{BB962C8B-B14F-4D97-AF65-F5344CB8AC3E}">
        <p14:creationId xmlns:p14="http://schemas.microsoft.com/office/powerpoint/2010/main" val="4003829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A9256-B94E-4906-AE3B-2C8B8A84F7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4873" y="1041400"/>
            <a:ext cx="10002253" cy="2387600"/>
          </a:xfrm>
        </p:spPr>
        <p:txBody>
          <a:bodyPr/>
          <a:lstStyle/>
          <a:p>
            <a:r>
              <a:rPr lang="en-US" dirty="0">
                <a:latin typeface="Lexend" pitchFamily="2" charset="-94"/>
              </a:rPr>
              <a:t>Part-I: </a:t>
            </a:r>
            <a:r>
              <a:rPr lang="tr-TR" dirty="0">
                <a:latin typeface="Lexend" pitchFamily="2" charset="-94"/>
              </a:rPr>
              <a:t>Introducing</a:t>
            </a:r>
            <a:r>
              <a:rPr lang="en-US" dirty="0">
                <a:latin typeface="Lexend" pitchFamily="2" charset="-94"/>
              </a:rPr>
              <a:t> DDD</a:t>
            </a:r>
          </a:p>
        </p:txBody>
      </p:sp>
    </p:spTree>
    <p:extLst>
      <p:ext uri="{BB962C8B-B14F-4D97-AF65-F5344CB8AC3E}">
        <p14:creationId xmlns:p14="http://schemas.microsoft.com/office/powerpoint/2010/main" val="410425878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910F29-380E-4761-9DD4-751096BE8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exend" pitchFamily="2" charset="-94"/>
              </a:rPr>
              <a:t>Application Logic </a:t>
            </a:r>
            <a:r>
              <a:rPr lang="tr-TR" dirty="0">
                <a:latin typeface="Lexend" pitchFamily="2" charset="-94"/>
              </a:rPr>
              <a:t>vs</a:t>
            </a:r>
            <a:r>
              <a:rPr lang="en-US" dirty="0">
                <a:latin typeface="Lexend" pitchFamily="2" charset="-94"/>
              </a:rPr>
              <a:t> Domain Logic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AFCE7F8-D07A-4363-A44D-ED913828E3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78248" y="3069257"/>
            <a:ext cx="3716215" cy="29004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5400" dirty="0">
                <a:solidFill>
                  <a:srgbClr val="FF0000"/>
                </a:solidFill>
              </a:rPr>
              <a:t>Examples..?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698EBB5-05CE-4754-8ABB-C31FC52E15C4}"/>
              </a:ext>
            </a:extLst>
          </p:cNvPr>
          <p:cNvSpPr/>
          <p:nvPr/>
        </p:nvSpPr>
        <p:spPr>
          <a:xfrm>
            <a:off x="2146465" y="2298395"/>
            <a:ext cx="2088453" cy="50748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Business Logic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1A545A0-E936-4140-924B-7A54B39E12B5}"/>
              </a:ext>
            </a:extLst>
          </p:cNvPr>
          <p:cNvSpPr/>
          <p:nvPr/>
        </p:nvSpPr>
        <p:spPr>
          <a:xfrm>
            <a:off x="983317" y="3901769"/>
            <a:ext cx="2088453" cy="617705"/>
          </a:xfrm>
          <a:prstGeom prst="rect">
            <a:avLst/>
          </a:prstGeom>
          <a:solidFill>
            <a:srgbClr val="6CA644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Application Logic</a:t>
            </a:r>
            <a:br>
              <a:rPr lang="en-US" sz="1600" dirty="0"/>
            </a:br>
            <a:r>
              <a:rPr lang="en-US" sz="1600" dirty="0"/>
              <a:t>(Use Cases)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E4DD507-0491-4663-86A2-8DD46564E478}"/>
              </a:ext>
            </a:extLst>
          </p:cNvPr>
          <p:cNvSpPr/>
          <p:nvPr/>
        </p:nvSpPr>
        <p:spPr>
          <a:xfrm>
            <a:off x="3411906" y="3901770"/>
            <a:ext cx="2088453" cy="617705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Domain Logic</a:t>
            </a:r>
          </a:p>
        </p:txBody>
      </p:sp>
      <p:cxnSp>
        <p:nvCxnSpPr>
          <p:cNvPr id="21" name="Connector: Curved 20">
            <a:extLst>
              <a:ext uri="{FF2B5EF4-FFF2-40B4-BE49-F238E27FC236}">
                <a16:creationId xmlns:a16="http://schemas.microsoft.com/office/drawing/2014/main" id="{8C94AFE5-DA1C-44F2-9767-4C17E2977E26}"/>
              </a:ext>
            </a:extLst>
          </p:cNvPr>
          <p:cNvCxnSpPr>
            <a:cxnSpLocks/>
            <a:endCxn id="12" idx="0"/>
          </p:cNvCxnSpPr>
          <p:nvPr/>
        </p:nvCxnSpPr>
        <p:spPr>
          <a:xfrm rot="5400000">
            <a:off x="1971982" y="2861441"/>
            <a:ext cx="1095891" cy="984765"/>
          </a:xfrm>
          <a:prstGeom prst="curved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Curved 22">
            <a:extLst>
              <a:ext uri="{FF2B5EF4-FFF2-40B4-BE49-F238E27FC236}">
                <a16:creationId xmlns:a16="http://schemas.microsoft.com/office/drawing/2014/main" id="{5F52B162-1A4E-4399-9A02-93FCD44FAD41}"/>
              </a:ext>
            </a:extLst>
          </p:cNvPr>
          <p:cNvCxnSpPr>
            <a:cxnSpLocks/>
            <a:endCxn id="14" idx="0"/>
          </p:cNvCxnSpPr>
          <p:nvPr/>
        </p:nvCxnSpPr>
        <p:spPr>
          <a:xfrm rot="16200000" flipH="1">
            <a:off x="3386075" y="2831711"/>
            <a:ext cx="1095891" cy="1044225"/>
          </a:xfrm>
          <a:prstGeom prst="curved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0333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737C40-B3D1-40E9-BBC3-EB1B6EABF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exend" pitchFamily="2" charset="-94"/>
              </a:rPr>
              <a:t>Application Logic </a:t>
            </a:r>
            <a:r>
              <a:rPr lang="tr-TR" dirty="0">
                <a:latin typeface="Lexend" pitchFamily="2" charset="-94"/>
              </a:rPr>
              <a:t>vs</a:t>
            </a:r>
            <a:r>
              <a:rPr lang="en-US" dirty="0">
                <a:latin typeface="Lexend" pitchFamily="2" charset="-94"/>
              </a:rPr>
              <a:t> Domain Logic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126A29-2310-4D05-84B5-67DE2A51F2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64570" y="1997560"/>
            <a:ext cx="4689230" cy="4351338"/>
          </a:xfrm>
        </p:spPr>
        <p:txBody>
          <a:bodyPr>
            <a:normAutofit/>
          </a:bodyPr>
          <a:lstStyle/>
          <a:p>
            <a:r>
              <a:rPr lang="en-US" sz="2000" b="1" dirty="0"/>
              <a:t>Don’t </a:t>
            </a:r>
            <a:r>
              <a:rPr lang="en-US" sz="2000" dirty="0"/>
              <a:t>create domain services to perform simple </a:t>
            </a:r>
            <a:r>
              <a:rPr lang="en-US" sz="2000" b="1" dirty="0">
                <a:solidFill>
                  <a:srgbClr val="FF0000"/>
                </a:solidFill>
              </a:rPr>
              <a:t>CRUD </a:t>
            </a:r>
            <a:r>
              <a:rPr lang="en-US" sz="2000" dirty="0"/>
              <a:t>operations!</a:t>
            </a:r>
          </a:p>
          <a:p>
            <a:pPr lvl="1"/>
            <a:r>
              <a:rPr lang="en-US" sz="1600" dirty="0"/>
              <a:t>Use </a:t>
            </a:r>
            <a:r>
              <a:rPr lang="en-US" sz="1600" b="1" dirty="0"/>
              <a:t>Repositories </a:t>
            </a:r>
            <a:r>
              <a:rPr lang="en-US" sz="1600" dirty="0"/>
              <a:t>in the application services.</a:t>
            </a:r>
          </a:p>
          <a:p>
            <a:r>
              <a:rPr lang="en-US" sz="2000" b="1" dirty="0"/>
              <a:t>Never </a:t>
            </a:r>
            <a:r>
              <a:rPr lang="en-US" sz="2000" dirty="0"/>
              <a:t>pass </a:t>
            </a:r>
            <a:r>
              <a:rPr lang="en-US" sz="2000" b="1" dirty="0">
                <a:solidFill>
                  <a:srgbClr val="FF0000"/>
                </a:solidFill>
              </a:rPr>
              <a:t>DTOs </a:t>
            </a:r>
            <a:r>
              <a:rPr lang="en-US" sz="2000" dirty="0"/>
              <a:t>to or return </a:t>
            </a:r>
            <a:r>
              <a:rPr lang="en-US" sz="2000" b="1" dirty="0">
                <a:solidFill>
                  <a:srgbClr val="FF0000"/>
                </a:solidFill>
              </a:rPr>
              <a:t>DTOs</a:t>
            </a:r>
            <a:r>
              <a:rPr lang="en-US" sz="2000" dirty="0"/>
              <a:t> from domain services!</a:t>
            </a:r>
          </a:p>
          <a:p>
            <a:pPr lvl="1"/>
            <a:r>
              <a:rPr lang="en-US" sz="1600" dirty="0"/>
              <a:t>DTOs should be in the </a:t>
            </a:r>
            <a:r>
              <a:rPr lang="en-US" sz="1600" b="1" dirty="0"/>
              <a:t>application layer</a:t>
            </a:r>
            <a:r>
              <a:rPr lang="en-US" sz="1600" dirty="0"/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D3E3B7-0ED6-4712-BE39-E0371FEE9F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771" y="1719382"/>
            <a:ext cx="5515449" cy="478741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419E6D1-AFDB-4424-85FE-862299B1AC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510" y="4124871"/>
            <a:ext cx="443794" cy="38307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BBE68D5-CF49-4915-BF3C-2901D5953C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769" y="5253217"/>
            <a:ext cx="443794" cy="383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968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737C40-B3D1-40E9-BBC3-EB1B6EABF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exend" pitchFamily="2" charset="-94"/>
              </a:rPr>
              <a:t>Application Logic </a:t>
            </a:r>
            <a:r>
              <a:rPr lang="tr-TR" dirty="0">
                <a:latin typeface="Lexend" pitchFamily="2" charset="-94"/>
              </a:rPr>
              <a:t>vs</a:t>
            </a:r>
            <a:r>
              <a:rPr lang="en-US" dirty="0">
                <a:latin typeface="Lexend" pitchFamily="2" charset="-94"/>
              </a:rPr>
              <a:t> Domain Logic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126A29-2310-4D05-84B5-67DE2A51F2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12016" y="1826113"/>
            <a:ext cx="3564730" cy="4351338"/>
          </a:xfrm>
        </p:spPr>
        <p:txBody>
          <a:bodyPr>
            <a:normAutofit/>
          </a:bodyPr>
          <a:lstStyle/>
          <a:p>
            <a:r>
              <a:rPr lang="en-US" sz="1600" dirty="0"/>
              <a:t>Domain service </a:t>
            </a:r>
            <a:r>
              <a:rPr lang="en-US" sz="1600" b="1" dirty="0"/>
              <a:t>should </a:t>
            </a:r>
            <a:r>
              <a:rPr lang="en-US" sz="1600" b="1" dirty="0">
                <a:solidFill>
                  <a:srgbClr val="00B050"/>
                </a:solidFill>
              </a:rPr>
              <a:t>check</a:t>
            </a:r>
            <a:r>
              <a:rPr lang="en-US" sz="1600" dirty="0"/>
              <a:t> duplicate organization name.</a:t>
            </a:r>
          </a:p>
          <a:p>
            <a:r>
              <a:rPr lang="en-US" sz="1600" dirty="0"/>
              <a:t>Domain service </a:t>
            </a:r>
            <a:r>
              <a:rPr lang="en-US" sz="1600" b="1" dirty="0"/>
              <a:t>doesn’t perform </a:t>
            </a:r>
            <a:r>
              <a:rPr lang="en-US" sz="1600" b="1" dirty="0">
                <a:solidFill>
                  <a:srgbClr val="FF0000"/>
                </a:solidFill>
              </a:rPr>
              <a:t>authorization</a:t>
            </a:r>
            <a:r>
              <a:rPr lang="en-US" sz="1600" dirty="0"/>
              <a:t>!</a:t>
            </a:r>
          </a:p>
          <a:p>
            <a:pPr lvl="1"/>
            <a:r>
              <a:rPr lang="en-US" sz="1200" dirty="0"/>
              <a:t>Do in the </a:t>
            </a:r>
            <a:r>
              <a:rPr lang="en-US" sz="1200" b="1" dirty="0"/>
              <a:t>application layer</a:t>
            </a:r>
            <a:r>
              <a:rPr lang="en-US" sz="1200" dirty="0"/>
              <a:t>!</a:t>
            </a:r>
          </a:p>
          <a:p>
            <a:r>
              <a:rPr lang="en-US" sz="1600" dirty="0"/>
              <a:t>Domain service must </a:t>
            </a:r>
            <a:r>
              <a:rPr lang="en-US" sz="1600" b="1" dirty="0"/>
              <a:t>not depend </a:t>
            </a:r>
            <a:r>
              <a:rPr lang="en-US" sz="1600" dirty="0"/>
              <a:t>on the </a:t>
            </a:r>
            <a:r>
              <a:rPr lang="en-US" sz="1600" b="1" dirty="0">
                <a:solidFill>
                  <a:srgbClr val="FF0000"/>
                </a:solidFill>
              </a:rPr>
              <a:t>current user</a:t>
            </a:r>
            <a:r>
              <a:rPr lang="en-US" sz="1600" dirty="0"/>
              <a:t>!</a:t>
            </a:r>
          </a:p>
          <a:p>
            <a:pPr lvl="1"/>
            <a:r>
              <a:rPr lang="en-US" sz="1200" dirty="0"/>
              <a:t>Do in the </a:t>
            </a:r>
            <a:r>
              <a:rPr lang="en-US" sz="1200" b="1" dirty="0"/>
              <a:t>application/UI/API layer</a:t>
            </a:r>
            <a:r>
              <a:rPr lang="en-US" sz="1200" dirty="0"/>
              <a:t>!</a:t>
            </a:r>
          </a:p>
          <a:p>
            <a:r>
              <a:rPr lang="en-US" sz="1600" dirty="0"/>
              <a:t>Domain service </a:t>
            </a:r>
            <a:r>
              <a:rPr lang="en-US" sz="1600" b="1" dirty="0"/>
              <a:t>must not </a:t>
            </a:r>
            <a:r>
              <a:rPr lang="en-US" sz="1600" dirty="0"/>
              <a:t>send </a:t>
            </a:r>
            <a:r>
              <a:rPr lang="en-US" sz="1600" b="1" dirty="0">
                <a:solidFill>
                  <a:srgbClr val="FF0000"/>
                </a:solidFill>
              </a:rPr>
              <a:t>email</a:t>
            </a:r>
            <a:r>
              <a:rPr lang="en-US" sz="1600" dirty="0"/>
              <a:t> that is not related to the actual business!</a:t>
            </a:r>
          </a:p>
          <a:p>
            <a:pPr lvl="1"/>
            <a:r>
              <a:rPr lang="en-US" sz="1200" dirty="0"/>
              <a:t>Do in the application layer or implement via domain events.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A9B311-1BA4-4607-ACC3-595EE063EF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782" y="1826113"/>
            <a:ext cx="7916889" cy="47601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6F5F995-AF24-41C6-A7B0-80BF1B4735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254" y="3545907"/>
            <a:ext cx="372404" cy="4224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A36A26B-F71C-43E2-8E3A-9BF766CAD2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254" y="4206203"/>
            <a:ext cx="287746" cy="2483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BF312A9-4D4D-4CAC-ACF6-59D9F07A8C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649" y="4568207"/>
            <a:ext cx="287746" cy="2483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CEB4023-3921-4910-B824-F5CF3214B6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649" y="5646676"/>
            <a:ext cx="287746" cy="248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836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DBB41E1C-DAAB-45EB-BE47-C5EF01703C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276" y="1646471"/>
            <a:ext cx="4543195" cy="519625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F1CBE52-7013-4BDF-AB8B-0A1CC7F46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exend" pitchFamily="2" charset="-94"/>
              </a:rPr>
              <a:t>Application Logic </a:t>
            </a:r>
            <a:r>
              <a:rPr lang="tr-TR" dirty="0">
                <a:latin typeface="Lexend" pitchFamily="2" charset="-94"/>
              </a:rPr>
              <a:t>vs</a:t>
            </a:r>
            <a:r>
              <a:rPr lang="en-US" dirty="0">
                <a:latin typeface="Lexend" pitchFamily="2" charset="-94"/>
              </a:rPr>
              <a:t> Domain Logic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515986-E70E-4E8D-A9A8-1E2D123BD6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6936" y="1969717"/>
            <a:ext cx="5364222" cy="4351338"/>
          </a:xfrm>
        </p:spPr>
        <p:txBody>
          <a:bodyPr>
            <a:normAutofit/>
          </a:bodyPr>
          <a:lstStyle/>
          <a:p>
            <a:r>
              <a:rPr lang="en-US" sz="1800" dirty="0"/>
              <a:t>Application service methods </a:t>
            </a:r>
            <a:r>
              <a:rPr lang="en-US" sz="1800" b="1" dirty="0"/>
              <a:t>should be </a:t>
            </a:r>
            <a:r>
              <a:rPr lang="en-US" sz="1800" dirty="0"/>
              <a:t>a </a:t>
            </a:r>
            <a:r>
              <a:rPr lang="en-US" sz="1800" b="1" dirty="0">
                <a:solidFill>
                  <a:srgbClr val="00B050"/>
                </a:solidFill>
              </a:rPr>
              <a:t>unit of work </a:t>
            </a:r>
            <a:r>
              <a:rPr lang="en-US" sz="1800" dirty="0"/>
              <a:t>(transactional) if contains more than one database operations.</a:t>
            </a:r>
          </a:p>
          <a:p>
            <a:r>
              <a:rPr lang="en-US" sz="1800" b="1" dirty="0">
                <a:solidFill>
                  <a:srgbClr val="00B050"/>
                </a:solidFill>
              </a:rPr>
              <a:t>Authorization</a:t>
            </a:r>
            <a:r>
              <a:rPr lang="en-US" sz="1800" dirty="0"/>
              <a:t> </a:t>
            </a:r>
            <a:r>
              <a:rPr lang="en-US" sz="1800" b="1" dirty="0"/>
              <a:t>is done </a:t>
            </a:r>
            <a:r>
              <a:rPr lang="en-US" sz="1800" dirty="0"/>
              <a:t>in the application layer.</a:t>
            </a:r>
          </a:p>
          <a:p>
            <a:r>
              <a:rPr lang="en-US" sz="1800" b="1" dirty="0"/>
              <a:t>Payment</a:t>
            </a:r>
            <a:r>
              <a:rPr lang="en-US" sz="1800" dirty="0"/>
              <a:t> (infrastructure service) and </a:t>
            </a:r>
            <a:r>
              <a:rPr lang="en-US" sz="1800" b="1" dirty="0"/>
              <a:t>Organization creation </a:t>
            </a:r>
            <a:r>
              <a:rPr lang="en-US" sz="1800" u="sng" dirty="0"/>
              <a:t>should not </a:t>
            </a:r>
            <a:r>
              <a:rPr lang="en-US" sz="1800" dirty="0"/>
              <a:t>be combined in the domain layer. </a:t>
            </a:r>
            <a:r>
              <a:rPr lang="en-US" sz="1800" b="1" dirty="0"/>
              <a:t>Should be </a:t>
            </a:r>
            <a:r>
              <a:rPr lang="en-US" sz="1800" b="1" dirty="0">
                <a:solidFill>
                  <a:srgbClr val="00B050"/>
                </a:solidFill>
              </a:rPr>
              <a:t>orchestrated</a:t>
            </a:r>
            <a:r>
              <a:rPr lang="en-US" sz="1800" dirty="0"/>
              <a:t> by the application layer.</a:t>
            </a:r>
          </a:p>
          <a:p>
            <a:r>
              <a:rPr lang="en-US" sz="1800" b="1" dirty="0">
                <a:solidFill>
                  <a:srgbClr val="00B050"/>
                </a:solidFill>
              </a:rPr>
              <a:t>Email sending</a:t>
            </a:r>
            <a:r>
              <a:rPr lang="en-US" sz="1800" dirty="0"/>
              <a:t> </a:t>
            </a:r>
            <a:r>
              <a:rPr lang="en-US" sz="1800" b="1" dirty="0"/>
              <a:t>can be </a:t>
            </a:r>
            <a:r>
              <a:rPr lang="en-US" sz="1800" dirty="0"/>
              <a:t>done in the application service.</a:t>
            </a:r>
          </a:p>
          <a:p>
            <a:r>
              <a:rPr lang="en-US" sz="1800" b="1" dirty="0"/>
              <a:t>Do not </a:t>
            </a:r>
            <a:r>
              <a:rPr lang="en-US" sz="1800" dirty="0"/>
              <a:t>return </a:t>
            </a:r>
            <a:r>
              <a:rPr lang="en-US" sz="1800" b="1" dirty="0">
                <a:solidFill>
                  <a:srgbClr val="FF0000"/>
                </a:solidFill>
              </a:rPr>
              <a:t>entities </a:t>
            </a:r>
            <a:r>
              <a:rPr lang="en-US" sz="1800" dirty="0"/>
              <a:t>from application services!</a:t>
            </a:r>
          </a:p>
          <a:p>
            <a:r>
              <a:rPr lang="en-US" sz="1800" b="1" dirty="0"/>
              <a:t>Why not </a:t>
            </a:r>
            <a:r>
              <a:rPr lang="en-US" sz="1800" dirty="0"/>
              <a:t>moving </a:t>
            </a:r>
            <a:r>
              <a:rPr lang="en-US" sz="1800" b="1" dirty="0"/>
              <a:t>payment </a:t>
            </a:r>
            <a:r>
              <a:rPr lang="en-US" sz="1800" dirty="0"/>
              <a:t>logic inside the </a:t>
            </a:r>
            <a:r>
              <a:rPr lang="en-US" sz="1800" b="1" dirty="0"/>
              <a:t>domain service</a:t>
            </a:r>
            <a:r>
              <a:rPr lang="en-US" sz="1800" dirty="0"/>
              <a:t>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DC59CD-E65B-4C72-801C-1955CCB133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4014" y="2755340"/>
            <a:ext cx="257358" cy="2919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B11955C-07E3-45BF-9F84-D80C458712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813" y="3608260"/>
            <a:ext cx="372404" cy="4224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AC24B62-D436-4D23-AE73-5D0BE85AD7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813" y="4255435"/>
            <a:ext cx="372404" cy="4224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0708F9F-B560-4A3B-988E-6801D6B7E4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813" y="4798610"/>
            <a:ext cx="372404" cy="42248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8EEA75F-8AE4-46B3-8390-4076AAE10F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842" y="5329633"/>
            <a:ext cx="414444" cy="35774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6AB51A0-5724-41EB-BC2A-4F8D23A6D2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4083" y="2577735"/>
            <a:ext cx="257358" cy="291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166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8A1E5-C0E4-44E4-AC58-47F706045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>
                <a:latin typeface="Lexend" pitchFamily="2" charset="-94"/>
              </a:rPr>
              <a:t>Recommended</a:t>
            </a:r>
            <a:r>
              <a:rPr lang="en-US" dirty="0">
                <a:latin typeface="Lexend" pitchFamily="2" charset="-94"/>
              </a:rPr>
              <a:t> Books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407F46-AE30-429F-B5DC-375CAF6F2A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7294" y="5176804"/>
            <a:ext cx="3019526" cy="97594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200" dirty="0"/>
              <a:t>Domain Driven Design</a:t>
            </a:r>
            <a:br>
              <a:rPr lang="en-US" sz="2200" dirty="0"/>
            </a:br>
            <a:r>
              <a:rPr lang="en-US" sz="2200" i="1" dirty="0">
                <a:solidFill>
                  <a:srgbClr val="7030A0"/>
                </a:solidFill>
              </a:rPr>
              <a:t>Eric Evans</a:t>
            </a:r>
          </a:p>
        </p:txBody>
      </p:sp>
      <p:pic>
        <p:nvPicPr>
          <p:cNvPr id="5122" name="Picture 2" descr="Image result for Implementing Domain Driven Design">
            <a:extLst>
              <a:ext uri="{FF2B5EF4-FFF2-40B4-BE49-F238E27FC236}">
                <a16:creationId xmlns:a16="http://schemas.microsoft.com/office/drawing/2014/main" id="{D6242185-22CC-4E38-97BF-867EEECAFB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6920" y="2061578"/>
            <a:ext cx="2127431" cy="2892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Image result for Domain Driven Design">
            <a:extLst>
              <a:ext uri="{FF2B5EF4-FFF2-40B4-BE49-F238E27FC236}">
                <a16:creationId xmlns:a16="http://schemas.microsoft.com/office/drawing/2014/main" id="{4B0E9FC1-888D-4E2A-937F-19FC771361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8861" y="2061578"/>
            <a:ext cx="2316393" cy="2892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Image result for clean architecture book">
            <a:extLst>
              <a:ext uri="{FF2B5EF4-FFF2-40B4-BE49-F238E27FC236}">
                <a16:creationId xmlns:a16="http://schemas.microsoft.com/office/drawing/2014/main" id="{2178FF8A-517D-4515-AA9F-5045EC25A7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6017" y="2061578"/>
            <a:ext cx="2195067" cy="2884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A422064-83FB-4017-BB7B-D0C88932E013}"/>
              </a:ext>
            </a:extLst>
          </p:cNvPr>
          <p:cNvSpPr txBox="1">
            <a:spLocks/>
          </p:cNvSpPr>
          <p:nvPr/>
        </p:nvSpPr>
        <p:spPr>
          <a:xfrm>
            <a:off x="4538781" y="5176804"/>
            <a:ext cx="2903707" cy="11802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200" dirty="0"/>
              <a:t>Implementing</a:t>
            </a:r>
            <a:br>
              <a:rPr lang="en-US" sz="2200" dirty="0"/>
            </a:br>
            <a:r>
              <a:rPr lang="en-US" sz="2200" dirty="0"/>
              <a:t>Domain Driven Design</a:t>
            </a:r>
            <a:br>
              <a:rPr lang="en-US" sz="2200" dirty="0"/>
            </a:br>
            <a:r>
              <a:rPr lang="en-US" sz="2200" i="1" dirty="0">
                <a:solidFill>
                  <a:srgbClr val="7030A0"/>
                </a:solidFill>
              </a:rPr>
              <a:t>Vaughn Vernon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A0703B2-E6C7-456F-8447-CF7C81EE3A0A}"/>
              </a:ext>
            </a:extLst>
          </p:cNvPr>
          <p:cNvSpPr txBox="1">
            <a:spLocks/>
          </p:cNvSpPr>
          <p:nvPr/>
        </p:nvSpPr>
        <p:spPr>
          <a:xfrm>
            <a:off x="7789571" y="5176804"/>
            <a:ext cx="2507958" cy="8015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200" dirty="0"/>
              <a:t>Clean Architecture</a:t>
            </a:r>
            <a:br>
              <a:rPr lang="en-US" sz="2200" dirty="0"/>
            </a:br>
            <a:r>
              <a:rPr lang="en-US" sz="2200" i="1" dirty="0">
                <a:solidFill>
                  <a:srgbClr val="7030A0"/>
                </a:solidFill>
              </a:rPr>
              <a:t>Robert C. Martin</a:t>
            </a:r>
          </a:p>
        </p:txBody>
      </p:sp>
    </p:spTree>
    <p:extLst>
      <p:ext uri="{BB962C8B-B14F-4D97-AF65-F5344CB8AC3E}">
        <p14:creationId xmlns:p14="http://schemas.microsoft.com/office/powerpoint/2010/main" val="142467995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3F5D8-1922-5649-0F97-3AA0F67ED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>
                <a:latin typeface="Lexend" pitchFamily="2" charset="-94"/>
              </a:rPr>
              <a:t>The </a:t>
            </a:r>
            <a:r>
              <a:rPr lang="tr-TR" b="1" dirty="0">
                <a:latin typeface="Lexend" pitchFamily="2" charset="-94"/>
              </a:rPr>
              <a:t>Reference</a:t>
            </a:r>
            <a:r>
              <a:rPr lang="tr-TR" dirty="0">
                <a:latin typeface="Lexend" pitchFamily="2" charset="-94"/>
              </a:rPr>
              <a:t> Book!</a:t>
            </a:r>
            <a:endParaRPr lang="en-US" dirty="0">
              <a:latin typeface="Lexend" pitchFamily="2" charset="-94"/>
            </a:endParaRPr>
          </a:p>
        </p:txBody>
      </p:sp>
      <p:pic>
        <p:nvPicPr>
          <p:cNvPr id="1026" name="Picture 2" descr="E-Book">
            <a:extLst>
              <a:ext uri="{FF2B5EF4-FFF2-40B4-BE49-F238E27FC236}">
                <a16:creationId xmlns:a16="http://schemas.microsoft.com/office/drawing/2014/main" id="{11AEBE16-F26E-B921-7EC5-6F40E8ED97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714500"/>
            <a:ext cx="5715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79730A14-189A-B253-0EB3-ABA8ED8BCB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1131" y="1784931"/>
            <a:ext cx="4721290" cy="47212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A371819-4538-A447-8633-4B9235154DAA}"/>
              </a:ext>
            </a:extLst>
          </p:cNvPr>
          <p:cNvSpPr txBox="1"/>
          <p:nvPr/>
        </p:nvSpPr>
        <p:spPr>
          <a:xfrm>
            <a:off x="7035283" y="1550014"/>
            <a:ext cx="4226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b="1" u="sng" dirty="0"/>
              <a:t>DOWNLOAD THE E-BOOK FOR FREE</a:t>
            </a:r>
            <a:endParaRPr lang="en-US" b="1" u="sng" dirty="0"/>
          </a:p>
        </p:txBody>
      </p:sp>
    </p:spTree>
    <p:extLst>
      <p:ext uri="{BB962C8B-B14F-4D97-AF65-F5344CB8AC3E}">
        <p14:creationId xmlns:p14="http://schemas.microsoft.com/office/powerpoint/2010/main" val="71472870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3"/>
          <p:cNvSpPr txBox="1"/>
          <p:nvPr/>
        </p:nvSpPr>
        <p:spPr>
          <a:xfrm>
            <a:off x="619220" y="349347"/>
            <a:ext cx="6012400" cy="1887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buClr>
                <a:srgbClr val="000000"/>
              </a:buClr>
              <a:buSzPts val="4000"/>
            </a:pPr>
            <a:r>
              <a:rPr lang="tr" sz="5333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THANKS FOR</a:t>
            </a:r>
            <a:endParaRPr sz="5333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  <a:p>
            <a:pPr>
              <a:buClr>
                <a:srgbClr val="000000"/>
              </a:buClr>
              <a:buSzPts val="4000"/>
            </a:pPr>
            <a:r>
              <a:rPr lang="tr" sz="5333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WATCHING</a:t>
            </a:r>
            <a:endParaRPr sz="5333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6B2EA85-C4BC-B416-D2C4-CAC75B8006EE}"/>
              </a:ext>
            </a:extLst>
          </p:cNvPr>
          <p:cNvSpPr txBox="1"/>
          <p:nvPr/>
        </p:nvSpPr>
        <p:spPr>
          <a:xfrm>
            <a:off x="7098832" y="5307886"/>
            <a:ext cx="32955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4800" dirty="0">
                <a:solidFill>
                  <a:srgbClr val="C00000"/>
                </a:solidFill>
              </a:rPr>
              <a:t>Questions..?</a:t>
            </a:r>
            <a:endParaRPr lang="en-US" sz="4800" dirty="0">
              <a:solidFill>
                <a:srgbClr val="C00000"/>
              </a:solidFill>
            </a:endParaRPr>
          </a:p>
        </p:txBody>
      </p:sp>
      <p:pic>
        <p:nvPicPr>
          <p:cNvPr id="2050" name="Picture 2" descr="The history/origin of the question mark - Where did it come from?">
            <a:extLst>
              <a:ext uri="{FF2B5EF4-FFF2-40B4-BE49-F238E27FC236}">
                <a16:creationId xmlns:a16="http://schemas.microsoft.com/office/drawing/2014/main" id="{B4A33C14-39E3-80B5-113C-2996099F10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7838" y="605692"/>
            <a:ext cx="4417570" cy="4833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CBAA91-564C-4B55-B29A-2FD6E61F6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exend" pitchFamily="2" charset="-94"/>
              </a:rPr>
              <a:t>Domain Driven Design</a:t>
            </a:r>
            <a:br>
              <a:rPr lang="en-US" dirty="0">
                <a:latin typeface="Lexend" pitchFamily="2" charset="-94"/>
              </a:rPr>
            </a:br>
            <a:r>
              <a:rPr lang="en-US" sz="3600" b="1" dirty="0">
                <a:latin typeface="Lexend" pitchFamily="2" charset="-94"/>
              </a:rPr>
              <a:t>Layers &amp; Clean Architecture</a:t>
            </a:r>
            <a:endParaRPr lang="en-US" b="1" dirty="0">
              <a:latin typeface="Lexend" pitchFamily="2" charset="-94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56B0CB4-6524-4E31-A492-75A412DFDDCF}"/>
              </a:ext>
            </a:extLst>
          </p:cNvPr>
          <p:cNvSpPr/>
          <p:nvPr/>
        </p:nvSpPr>
        <p:spPr>
          <a:xfrm>
            <a:off x="2253751" y="2802474"/>
            <a:ext cx="2949246" cy="23113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Infrastructure</a:t>
            </a:r>
          </a:p>
          <a:p>
            <a:pPr algn="r"/>
            <a:r>
              <a:rPr lang="en-US" dirty="0"/>
              <a:t>Layer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2C2233-4E64-4516-A4A6-96C8AEA6D1D8}"/>
              </a:ext>
            </a:extLst>
          </p:cNvPr>
          <p:cNvSpPr txBox="1"/>
          <p:nvPr/>
        </p:nvSpPr>
        <p:spPr>
          <a:xfrm>
            <a:off x="1277572" y="3041982"/>
            <a:ext cx="2353056" cy="371856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Presentation Layer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5C812E-F829-4732-9CCA-DD36DFDB5D01}"/>
              </a:ext>
            </a:extLst>
          </p:cNvPr>
          <p:cNvSpPr txBox="1"/>
          <p:nvPr/>
        </p:nvSpPr>
        <p:spPr>
          <a:xfrm>
            <a:off x="1277572" y="3771931"/>
            <a:ext cx="2353056" cy="371856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Application Layer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DF232E-C8C7-4DB0-99AD-A1CC33242828}"/>
              </a:ext>
            </a:extLst>
          </p:cNvPr>
          <p:cNvSpPr txBox="1"/>
          <p:nvPr/>
        </p:nvSpPr>
        <p:spPr>
          <a:xfrm>
            <a:off x="1277572" y="4501880"/>
            <a:ext cx="2353056" cy="371856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Domain Layer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FAD95D9-A309-4D49-A8CA-4594E1E33D55}"/>
              </a:ext>
            </a:extLst>
          </p:cNvPr>
          <p:cNvCxnSpPr/>
          <p:nvPr/>
        </p:nvCxnSpPr>
        <p:spPr>
          <a:xfrm>
            <a:off x="1681702" y="3413838"/>
            <a:ext cx="0" cy="358093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07C5CB8-4CA3-4511-B830-E7B832E89F94}"/>
              </a:ext>
            </a:extLst>
          </p:cNvPr>
          <p:cNvCxnSpPr/>
          <p:nvPr/>
        </p:nvCxnSpPr>
        <p:spPr>
          <a:xfrm>
            <a:off x="1681702" y="4158973"/>
            <a:ext cx="0" cy="358093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CDD3B864-9C99-424D-97CB-6DE795114B8E}"/>
              </a:ext>
            </a:extLst>
          </p:cNvPr>
          <p:cNvCxnSpPr>
            <a:cxnSpLocks/>
          </p:cNvCxnSpPr>
          <p:nvPr/>
        </p:nvCxnSpPr>
        <p:spPr>
          <a:xfrm rot="10800000">
            <a:off x="1939853" y="4873737"/>
            <a:ext cx="313899" cy="176105"/>
          </a:xfrm>
          <a:prstGeom prst="bentConnector3">
            <a:avLst>
              <a:gd name="adj1" fmla="val 10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C95F5409-B210-48D9-8DF0-930EE22E898B}"/>
              </a:ext>
            </a:extLst>
          </p:cNvPr>
          <p:cNvCxnSpPr>
            <a:cxnSpLocks/>
          </p:cNvCxnSpPr>
          <p:nvPr/>
        </p:nvCxnSpPr>
        <p:spPr>
          <a:xfrm rot="10800000">
            <a:off x="1939853" y="4143787"/>
            <a:ext cx="313899" cy="176105"/>
          </a:xfrm>
          <a:prstGeom prst="bentConnector3">
            <a:avLst>
              <a:gd name="adj1" fmla="val 10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F641F70D-F3BD-40D3-9A7A-A00206B931AC}"/>
              </a:ext>
            </a:extLst>
          </p:cNvPr>
          <p:cNvCxnSpPr>
            <a:cxnSpLocks/>
          </p:cNvCxnSpPr>
          <p:nvPr/>
        </p:nvCxnSpPr>
        <p:spPr>
          <a:xfrm rot="10800000">
            <a:off x="1939851" y="3409898"/>
            <a:ext cx="313899" cy="176105"/>
          </a:xfrm>
          <a:prstGeom prst="bentConnector3">
            <a:avLst>
              <a:gd name="adj1" fmla="val 10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BA43F43F-CAB8-4450-8156-062A8328D1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3728" y="2092701"/>
            <a:ext cx="3730315" cy="3730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711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DDB1C-0E2B-4746-AE97-9A3050BA3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exend" pitchFamily="2" charset="-94"/>
              </a:rPr>
              <a:t>Domain Driven Design</a:t>
            </a:r>
            <a:br>
              <a:rPr lang="en-US" dirty="0">
                <a:latin typeface="Lexend" pitchFamily="2" charset="-94"/>
              </a:rPr>
            </a:br>
            <a:r>
              <a:rPr lang="en-US" sz="3600" b="1" dirty="0">
                <a:latin typeface="Lexend" pitchFamily="2" charset="-94"/>
              </a:rPr>
              <a:t>Core Building Blocks</a:t>
            </a:r>
            <a:endParaRPr lang="en-US" b="1" dirty="0">
              <a:latin typeface="Lexend" pitchFamily="2" charset="-9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F6817E-1144-4AB5-9037-3E6E7C86E4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81933"/>
            <a:ext cx="4557193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u="sng" dirty="0">
                <a:latin typeface="Poppins" panose="00000500000000000000" pitchFamily="2" charset="-94"/>
                <a:cs typeface="Poppins" panose="00000500000000000000" pitchFamily="2" charset="-94"/>
              </a:rPr>
              <a:t>Domain Layer</a:t>
            </a:r>
          </a:p>
          <a:p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Entity</a:t>
            </a:r>
          </a:p>
          <a:p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Value Object</a:t>
            </a:r>
          </a:p>
          <a:p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Aggregate &amp; Aggregate Root</a:t>
            </a:r>
          </a:p>
          <a:p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Repository</a:t>
            </a:r>
          </a:p>
          <a:p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Domain Service</a:t>
            </a:r>
          </a:p>
          <a:p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Specification</a:t>
            </a:r>
          </a:p>
          <a:p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…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162CC48-1C63-4890-A754-5BF2054A429F}"/>
              </a:ext>
            </a:extLst>
          </p:cNvPr>
          <p:cNvSpPr txBox="1">
            <a:spLocks/>
          </p:cNvSpPr>
          <p:nvPr/>
        </p:nvSpPr>
        <p:spPr>
          <a:xfrm>
            <a:off x="5966013" y="1981933"/>
            <a:ext cx="435684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u="sng" dirty="0">
                <a:latin typeface="Poppins" panose="00000500000000000000" pitchFamily="2" charset="-94"/>
                <a:cs typeface="Poppins" panose="00000500000000000000" pitchFamily="2" charset="-94"/>
              </a:rPr>
              <a:t>Application Layer</a:t>
            </a:r>
          </a:p>
          <a:p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Application Service</a:t>
            </a:r>
          </a:p>
          <a:p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Data Transfer Object (DTO)</a:t>
            </a:r>
          </a:p>
          <a:p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Unit of Work</a:t>
            </a:r>
          </a:p>
          <a:p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636907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A8953-C6E1-4E3B-B446-A2574D00C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exend" pitchFamily="2" charset="-94"/>
              </a:rPr>
              <a:t>Domain Driven Design</a:t>
            </a:r>
            <a:br>
              <a:rPr lang="en-US" dirty="0">
                <a:latin typeface="Lexend" pitchFamily="2" charset="-94"/>
              </a:rPr>
            </a:br>
            <a:r>
              <a:rPr lang="en-US" sz="3600" b="1" dirty="0">
                <a:latin typeface="Lexend" pitchFamily="2" charset="-94"/>
              </a:rPr>
              <a:t>Layering in Visual Studio</a:t>
            </a:r>
            <a:endParaRPr lang="en-US" b="1" dirty="0">
              <a:latin typeface="Lexend" pitchFamily="2" charset="-94"/>
            </a:endParaRPr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F6E0D408-7913-4105-8A0B-ED87E1A1AEE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89799681"/>
              </p:ext>
            </p:extLst>
          </p:nvPr>
        </p:nvGraphicFramePr>
        <p:xfrm>
          <a:off x="544689" y="1958179"/>
          <a:ext cx="4322738" cy="35463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2" imgW="5294880" imgH="4342680" progId="Photoshop.Image.13">
                  <p:embed/>
                </p:oleObj>
              </mc:Choice>
              <mc:Fallback>
                <p:oleObj name="Image" r:id="rId2" imgW="5294880" imgH="434268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44689" y="1958179"/>
                        <a:ext cx="4322738" cy="35463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ight Brace 9">
            <a:extLst>
              <a:ext uri="{FF2B5EF4-FFF2-40B4-BE49-F238E27FC236}">
                <a16:creationId xmlns:a16="http://schemas.microsoft.com/office/drawing/2014/main" id="{F8493717-33AD-45CD-9728-ED886026310F}"/>
              </a:ext>
            </a:extLst>
          </p:cNvPr>
          <p:cNvSpPr/>
          <p:nvPr/>
        </p:nvSpPr>
        <p:spPr>
          <a:xfrm>
            <a:off x="4944533" y="2596444"/>
            <a:ext cx="310445" cy="479778"/>
          </a:xfrm>
          <a:prstGeom prst="rightBrac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Brace 10">
            <a:extLst>
              <a:ext uri="{FF2B5EF4-FFF2-40B4-BE49-F238E27FC236}">
                <a16:creationId xmlns:a16="http://schemas.microsoft.com/office/drawing/2014/main" id="{D3541BE0-7C4A-49F2-8ED8-4B70DE6C2BA2}"/>
              </a:ext>
            </a:extLst>
          </p:cNvPr>
          <p:cNvSpPr/>
          <p:nvPr/>
        </p:nvSpPr>
        <p:spPr>
          <a:xfrm>
            <a:off x="4944533" y="3155244"/>
            <a:ext cx="310445" cy="479778"/>
          </a:xfrm>
          <a:prstGeom prst="righ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676EB748-C127-4E93-9F55-D07E235E5A18}"/>
              </a:ext>
            </a:extLst>
          </p:cNvPr>
          <p:cNvSpPr/>
          <p:nvPr/>
        </p:nvSpPr>
        <p:spPr>
          <a:xfrm>
            <a:off x="4944532" y="3764845"/>
            <a:ext cx="310445" cy="211666"/>
          </a:xfrm>
          <a:prstGeom prst="rightBrac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Brace 12">
            <a:extLst>
              <a:ext uri="{FF2B5EF4-FFF2-40B4-BE49-F238E27FC236}">
                <a16:creationId xmlns:a16="http://schemas.microsoft.com/office/drawing/2014/main" id="{B87B06DA-FE3F-4E59-86CF-DFE9B7ADA02C}"/>
              </a:ext>
            </a:extLst>
          </p:cNvPr>
          <p:cNvSpPr/>
          <p:nvPr/>
        </p:nvSpPr>
        <p:spPr>
          <a:xfrm>
            <a:off x="4933242" y="4075288"/>
            <a:ext cx="310445" cy="211666"/>
          </a:xfrm>
          <a:prstGeom prst="rightBrac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BE6132E-4F20-4B48-A1A7-C9CC13AABF0F}"/>
              </a:ext>
            </a:extLst>
          </p:cNvPr>
          <p:cNvSpPr txBox="1"/>
          <p:nvPr/>
        </p:nvSpPr>
        <p:spPr>
          <a:xfrm>
            <a:off x="5390445" y="2636278"/>
            <a:ext cx="19788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B050"/>
                </a:solidFill>
              </a:rPr>
              <a:t>Application Layer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73B125F-2069-4301-B408-2D28E6775C27}"/>
              </a:ext>
            </a:extLst>
          </p:cNvPr>
          <p:cNvSpPr txBox="1"/>
          <p:nvPr/>
        </p:nvSpPr>
        <p:spPr>
          <a:xfrm>
            <a:off x="5390444" y="3195078"/>
            <a:ext cx="16130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Domain Layer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04053A3-E877-42D7-8A00-2D8949399D04}"/>
              </a:ext>
            </a:extLst>
          </p:cNvPr>
          <p:cNvSpPr txBox="1"/>
          <p:nvPr/>
        </p:nvSpPr>
        <p:spPr>
          <a:xfrm>
            <a:off x="5390444" y="3657967"/>
            <a:ext cx="22364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Infrastructure Layer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39CF5B1-1831-4308-A934-8B5F6BDE3938}"/>
              </a:ext>
            </a:extLst>
          </p:cNvPr>
          <p:cNvSpPr txBox="1"/>
          <p:nvPr/>
        </p:nvSpPr>
        <p:spPr>
          <a:xfrm>
            <a:off x="5390444" y="3975568"/>
            <a:ext cx="21275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C000"/>
                </a:solidFill>
              </a:rPr>
              <a:t>Presentation Layer</a:t>
            </a:r>
          </a:p>
        </p:txBody>
      </p:sp>
      <p:sp>
        <p:nvSpPr>
          <p:cNvPr id="18" name="Right Brace 17">
            <a:extLst>
              <a:ext uri="{FF2B5EF4-FFF2-40B4-BE49-F238E27FC236}">
                <a16:creationId xmlns:a16="http://schemas.microsoft.com/office/drawing/2014/main" id="{A00A7CDD-8C75-4A68-B414-4834BA4994C5}"/>
              </a:ext>
            </a:extLst>
          </p:cNvPr>
          <p:cNvSpPr/>
          <p:nvPr/>
        </p:nvSpPr>
        <p:spPr>
          <a:xfrm>
            <a:off x="4944532" y="4665134"/>
            <a:ext cx="310445" cy="798688"/>
          </a:xfrm>
          <a:prstGeom prst="rightBrac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92E3443-3721-4219-81A7-F31DED7CF517}"/>
              </a:ext>
            </a:extLst>
          </p:cNvPr>
          <p:cNvSpPr txBox="1"/>
          <p:nvPr/>
        </p:nvSpPr>
        <p:spPr>
          <a:xfrm>
            <a:off x="5390444" y="4864423"/>
            <a:ext cx="14966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7030A0"/>
                </a:solidFill>
              </a:rPr>
              <a:t>Test Projects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DBF8785-A812-445B-9E5A-A3B2DCCA05BC}"/>
              </a:ext>
            </a:extLst>
          </p:cNvPr>
          <p:cNvSpPr txBox="1"/>
          <p:nvPr/>
        </p:nvSpPr>
        <p:spPr>
          <a:xfrm>
            <a:off x="7992675" y="1282761"/>
            <a:ext cx="401322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FF0000"/>
                </a:solidFill>
              </a:rPr>
              <a:t>Domain.Shared</a:t>
            </a:r>
            <a:endParaRPr lang="en-US" sz="1600" dirty="0">
              <a:solidFill>
                <a:srgbClr val="FF000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FF0000"/>
                </a:solidFill>
              </a:rPr>
              <a:t>IssueConsts</a:t>
            </a:r>
            <a:endParaRPr lang="en-US" sz="1600" dirty="0">
              <a:solidFill>
                <a:srgbClr val="FF000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FF0000"/>
                </a:solidFill>
              </a:rPr>
              <a:t>IssueType</a:t>
            </a:r>
            <a:r>
              <a:rPr lang="en-US" sz="1600" dirty="0">
                <a:solidFill>
                  <a:srgbClr val="FF0000"/>
                </a:solidFill>
              </a:rPr>
              <a:t> (</a:t>
            </a:r>
            <a:r>
              <a:rPr lang="en-US" sz="1600" dirty="0" err="1">
                <a:solidFill>
                  <a:srgbClr val="FF0000"/>
                </a:solidFill>
              </a:rPr>
              <a:t>enum</a:t>
            </a:r>
            <a:r>
              <a:rPr lang="en-US" sz="1600" dirty="0">
                <a:solidFill>
                  <a:srgbClr val="FF0000"/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0000"/>
                </a:solidFill>
              </a:rPr>
              <a:t>Domain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0000"/>
                </a:solidFill>
              </a:rPr>
              <a:t>Issue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FF0000"/>
                </a:solidFill>
              </a:rPr>
              <a:t>IssueManager</a:t>
            </a:r>
            <a:endParaRPr lang="en-US" sz="1600" dirty="0">
              <a:solidFill>
                <a:srgbClr val="FF000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FF0000"/>
                </a:solidFill>
              </a:rPr>
              <a:t>IIssueRepository</a:t>
            </a:r>
            <a:endParaRPr lang="en-US" sz="1600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00B050"/>
                </a:solidFill>
              </a:rPr>
              <a:t>Application.Contracts</a:t>
            </a:r>
            <a:endParaRPr lang="en-US" sz="1600" dirty="0">
              <a:solidFill>
                <a:srgbClr val="00B05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00B050"/>
                </a:solidFill>
              </a:rPr>
              <a:t>IIssueAppService</a:t>
            </a:r>
            <a:endParaRPr lang="en-US" sz="1600" dirty="0">
              <a:solidFill>
                <a:srgbClr val="00B05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00B050"/>
                </a:solidFill>
              </a:rPr>
              <a:t>IssueDto</a:t>
            </a:r>
            <a:r>
              <a:rPr lang="en-US" sz="1600" dirty="0">
                <a:solidFill>
                  <a:srgbClr val="00B050"/>
                </a:solidFill>
              </a:rPr>
              <a:t>, </a:t>
            </a:r>
            <a:r>
              <a:rPr lang="en-US" sz="1600" dirty="0" err="1">
                <a:solidFill>
                  <a:srgbClr val="00B050"/>
                </a:solidFill>
              </a:rPr>
              <a:t>IssueCreationDto</a:t>
            </a:r>
            <a:endParaRPr lang="en-US" sz="1600" dirty="0">
              <a:solidFill>
                <a:srgbClr val="00B05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B050"/>
                </a:solidFill>
              </a:rPr>
              <a:t>Application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00B050"/>
                </a:solidFill>
              </a:rPr>
              <a:t>IssueAppService</a:t>
            </a:r>
            <a:r>
              <a:rPr lang="en-US" sz="1600" dirty="0">
                <a:solidFill>
                  <a:srgbClr val="00B050"/>
                </a:solidFill>
              </a:rPr>
              <a:t> (implementation)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2">
                    <a:lumMod val="10000"/>
                  </a:schemeClr>
                </a:solidFill>
              </a:rPr>
              <a:t>Infrastructure / </a:t>
            </a:r>
            <a:r>
              <a:rPr lang="en-US" sz="1600" dirty="0" err="1">
                <a:solidFill>
                  <a:schemeClr val="bg2">
                    <a:lumMod val="10000"/>
                  </a:schemeClr>
                </a:solidFill>
              </a:rPr>
              <a:t>EntityFrameworkCore</a:t>
            </a:r>
            <a:endParaRPr lang="en-US" sz="1600" dirty="0">
              <a:solidFill>
                <a:schemeClr val="bg2">
                  <a:lumMod val="10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bg2">
                    <a:lumMod val="10000"/>
                  </a:schemeClr>
                </a:solidFill>
              </a:rPr>
              <a:t>EfCoreIssueRepository</a:t>
            </a:r>
            <a:endParaRPr lang="en-US" sz="1600" dirty="0">
              <a:solidFill>
                <a:schemeClr val="bg2">
                  <a:lumMod val="10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bg2">
                    <a:lumMod val="10000"/>
                  </a:schemeClr>
                </a:solidFill>
              </a:rPr>
              <a:t>MyDbContext</a:t>
            </a:r>
            <a:endParaRPr lang="en-US" sz="1600" dirty="0">
              <a:solidFill>
                <a:schemeClr val="bg2">
                  <a:lumMod val="1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C000"/>
                </a:solidFill>
              </a:rPr>
              <a:t>Web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FFC000"/>
                </a:solidFill>
              </a:rPr>
              <a:t>IssueController</a:t>
            </a:r>
            <a:endParaRPr lang="en-US" sz="1600" dirty="0">
              <a:solidFill>
                <a:srgbClr val="FFC00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FFC000"/>
                </a:solidFill>
              </a:rPr>
              <a:t>IssueViewModel</a:t>
            </a:r>
            <a:endParaRPr lang="en-US" sz="1600" dirty="0">
              <a:solidFill>
                <a:srgbClr val="FFC00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FFC000"/>
                </a:solidFill>
              </a:rPr>
              <a:t>Issues.cshtml</a:t>
            </a:r>
            <a:endParaRPr lang="en-US" sz="1600" dirty="0">
              <a:solidFill>
                <a:srgbClr val="FFC00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C000"/>
                </a:solidFill>
              </a:rPr>
              <a:t>Issues.js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609861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5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5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51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51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51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51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51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/>
      <p:bldP spid="15" grpId="0"/>
      <p:bldP spid="16" grpId="0"/>
      <p:bldP spid="17" grpId="0"/>
      <p:bldP spid="18" grpId="0" animBg="1"/>
      <p:bldP spid="1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A112D4F9-DDEF-4DCA-A01E-C13D5C72DC72}"/>
              </a:ext>
            </a:extLst>
          </p:cNvPr>
          <p:cNvSpPr/>
          <p:nvPr/>
        </p:nvSpPr>
        <p:spPr>
          <a:xfrm>
            <a:off x="8660547" y="2067262"/>
            <a:ext cx="2191443" cy="1836867"/>
          </a:xfrm>
          <a:prstGeom prst="rect">
            <a:avLst/>
          </a:prstGeom>
          <a:noFill/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E2D68B-F781-4DFF-B881-6A2CC55B7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exend" pitchFamily="2" charset="-94"/>
              </a:rPr>
              <a:t>Domain Driven Design</a:t>
            </a:r>
            <a:br>
              <a:rPr lang="en-US" dirty="0">
                <a:latin typeface="Lexend" pitchFamily="2" charset="-94"/>
              </a:rPr>
            </a:br>
            <a:r>
              <a:rPr lang="tr-TR" sz="3600" b="1" dirty="0">
                <a:latin typeface="Lexend" pitchFamily="2" charset="-94"/>
              </a:rPr>
              <a:t>The E</a:t>
            </a:r>
            <a:r>
              <a:rPr lang="en-US" sz="3600" b="1" dirty="0" err="1">
                <a:latin typeface="Lexend" pitchFamily="2" charset="-94"/>
              </a:rPr>
              <a:t>xecution</a:t>
            </a:r>
            <a:r>
              <a:rPr lang="en-US" sz="3600" b="1" dirty="0">
                <a:latin typeface="Lexend" pitchFamily="2" charset="-94"/>
              </a:rPr>
              <a:t> Flow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52A1F74-23E2-4A5B-8223-FE0C0D33B6CF}"/>
              </a:ext>
            </a:extLst>
          </p:cNvPr>
          <p:cNvSpPr/>
          <p:nvPr/>
        </p:nvSpPr>
        <p:spPr>
          <a:xfrm>
            <a:off x="6704596" y="2485927"/>
            <a:ext cx="1440238" cy="8688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Application</a:t>
            </a:r>
          </a:p>
          <a:p>
            <a:pPr algn="ctr"/>
            <a:r>
              <a:rPr lang="en-US" sz="1600" b="1" dirty="0"/>
              <a:t>Services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81BDF8-A97B-47A2-BBAB-584C3CA225AE}"/>
              </a:ext>
            </a:extLst>
          </p:cNvPr>
          <p:cNvSpPr/>
          <p:nvPr/>
        </p:nvSpPr>
        <p:spPr>
          <a:xfrm>
            <a:off x="9027724" y="2703491"/>
            <a:ext cx="1561606" cy="36417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Domain Services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75E3AD8-583F-40C3-ADA0-DE8756AC07BE}"/>
              </a:ext>
            </a:extLst>
          </p:cNvPr>
          <p:cNvSpPr/>
          <p:nvPr/>
        </p:nvSpPr>
        <p:spPr>
          <a:xfrm>
            <a:off x="9027724" y="2198790"/>
            <a:ext cx="1561606" cy="36417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Entities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A47A9AA-9C10-4339-9A46-5B9870898C64}"/>
              </a:ext>
            </a:extLst>
          </p:cNvPr>
          <p:cNvSpPr/>
          <p:nvPr/>
        </p:nvSpPr>
        <p:spPr>
          <a:xfrm>
            <a:off x="9027724" y="3208192"/>
            <a:ext cx="1561606" cy="50922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Repositories (interface)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94514E2-FBF0-4259-9096-F158D0F1F76F}"/>
              </a:ext>
            </a:extLst>
          </p:cNvPr>
          <p:cNvSpPr/>
          <p:nvPr/>
        </p:nvSpPr>
        <p:spPr>
          <a:xfrm>
            <a:off x="4048704" y="3130397"/>
            <a:ext cx="1372590" cy="36417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HTTP API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E08259F-764D-44EB-AF13-70029F736C54}"/>
              </a:ext>
            </a:extLst>
          </p:cNvPr>
          <p:cNvSpPr/>
          <p:nvPr/>
        </p:nvSpPr>
        <p:spPr>
          <a:xfrm>
            <a:off x="4024745" y="2233399"/>
            <a:ext cx="1372590" cy="36417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MVC UI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985AFCC-4B49-44C0-A18F-512FEFE35B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6606" y="2068628"/>
            <a:ext cx="693717" cy="69371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B4CC042-B18A-4ECD-A5A5-D0CD32A3D879}"/>
              </a:ext>
            </a:extLst>
          </p:cNvPr>
          <p:cNvSpPr txBox="1"/>
          <p:nvPr/>
        </p:nvSpPr>
        <p:spPr>
          <a:xfrm>
            <a:off x="838200" y="2201730"/>
            <a:ext cx="1041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Browsers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139008B-BC19-4FDC-928A-BE0D482B61E4}"/>
              </a:ext>
            </a:extLst>
          </p:cNvPr>
          <p:cNvSpPr/>
          <p:nvPr/>
        </p:nvSpPr>
        <p:spPr>
          <a:xfrm>
            <a:off x="862158" y="3130396"/>
            <a:ext cx="1672124" cy="36417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Remote clients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6187671-75E4-4471-A14C-E44FD3652AF0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5397335" y="2415488"/>
            <a:ext cx="1307261" cy="2468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03CFAF7-8811-47CF-866E-317B5AF5861F}"/>
              </a:ext>
            </a:extLst>
          </p:cNvPr>
          <p:cNvCxnSpPr>
            <a:cxnSpLocks/>
            <a:stCxn id="10" idx="3"/>
          </p:cNvCxnSpPr>
          <p:nvPr/>
        </p:nvCxnSpPr>
        <p:spPr>
          <a:xfrm flipV="1">
            <a:off x="5421294" y="3152184"/>
            <a:ext cx="1283302" cy="1603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44B6B87-1104-4D7C-9873-8A0052C091D7}"/>
              </a:ext>
            </a:extLst>
          </p:cNvPr>
          <p:cNvSpPr txBox="1"/>
          <p:nvPr/>
        </p:nvSpPr>
        <p:spPr>
          <a:xfrm>
            <a:off x="5982206" y="3164996"/>
            <a:ext cx="5388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DTO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64261B9-9D47-40D4-9E2A-E705208136ED}"/>
              </a:ext>
            </a:extLst>
          </p:cNvPr>
          <p:cNvSpPr txBox="1"/>
          <p:nvPr/>
        </p:nvSpPr>
        <p:spPr>
          <a:xfrm>
            <a:off x="6000328" y="2262565"/>
            <a:ext cx="5388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DTO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8D93060-6B1F-4599-BB90-39C6E2C80A14}"/>
              </a:ext>
            </a:extLst>
          </p:cNvPr>
          <p:cNvCxnSpPr>
            <a:stCxn id="5" idx="3"/>
            <a:endCxn id="8" idx="1"/>
          </p:cNvCxnSpPr>
          <p:nvPr/>
        </p:nvCxnSpPr>
        <p:spPr>
          <a:xfrm flipV="1">
            <a:off x="8144834" y="2380879"/>
            <a:ext cx="882890" cy="5394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7A81B11-F5C6-43D4-B428-4D3DF67343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 flipV="1">
            <a:off x="8144834" y="2885580"/>
            <a:ext cx="882890" cy="347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0FBEE9C-13FB-42D0-A14E-85D4B56807C4}"/>
              </a:ext>
            </a:extLst>
          </p:cNvPr>
          <p:cNvCxnSpPr>
            <a:cxnSpLocks/>
            <a:stCxn id="5" idx="3"/>
            <a:endCxn id="9" idx="1"/>
          </p:cNvCxnSpPr>
          <p:nvPr/>
        </p:nvCxnSpPr>
        <p:spPr>
          <a:xfrm>
            <a:off x="8144834" y="2920366"/>
            <a:ext cx="882890" cy="5424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5895C88-83F2-4A88-9CCB-3258D46A9421}"/>
              </a:ext>
            </a:extLst>
          </p:cNvPr>
          <p:cNvCxnSpPr>
            <a:stCxn id="13" idx="3"/>
            <a:endCxn id="11" idx="1"/>
          </p:cNvCxnSpPr>
          <p:nvPr/>
        </p:nvCxnSpPr>
        <p:spPr>
          <a:xfrm>
            <a:off x="2510323" y="2415487"/>
            <a:ext cx="1514422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5618091-943D-4DF8-8D77-F6AD9E479DD7}"/>
              </a:ext>
            </a:extLst>
          </p:cNvPr>
          <p:cNvCxnSpPr>
            <a:stCxn id="15" idx="3"/>
            <a:endCxn id="10" idx="1"/>
          </p:cNvCxnSpPr>
          <p:nvPr/>
        </p:nvCxnSpPr>
        <p:spPr>
          <a:xfrm>
            <a:off x="2534282" y="3312485"/>
            <a:ext cx="1514422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14B7AE9-E6BB-48BB-A7CC-48B8F4A18C09}"/>
              </a:ext>
            </a:extLst>
          </p:cNvPr>
          <p:cNvSpPr txBox="1"/>
          <p:nvPr/>
        </p:nvSpPr>
        <p:spPr>
          <a:xfrm>
            <a:off x="2585925" y="2933321"/>
            <a:ext cx="13029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HTTP request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8DCDBD0-7B5B-4C40-9347-FE4A081953A0}"/>
              </a:ext>
            </a:extLst>
          </p:cNvPr>
          <p:cNvSpPr txBox="1"/>
          <p:nvPr/>
        </p:nvSpPr>
        <p:spPr>
          <a:xfrm>
            <a:off x="2558999" y="2063461"/>
            <a:ext cx="13029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HTTP request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34CE016-990A-48C6-B367-CC0099AC0882}"/>
              </a:ext>
            </a:extLst>
          </p:cNvPr>
          <p:cNvSpPr txBox="1"/>
          <p:nvPr/>
        </p:nvSpPr>
        <p:spPr>
          <a:xfrm>
            <a:off x="2551202" y="2385983"/>
            <a:ext cx="13317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HTML/JSON/</a:t>
            </a:r>
            <a:r>
              <a:rPr lang="en-US" sz="1200" dirty="0" err="1"/>
              <a:t>js</a:t>
            </a:r>
            <a:r>
              <a:rPr lang="en-US" sz="1200" dirty="0"/>
              <a:t>/</a:t>
            </a:r>
            <a:r>
              <a:rPr lang="en-US" sz="1200" dirty="0" err="1"/>
              <a:t>css</a:t>
            </a:r>
            <a:endParaRPr lang="en-US" sz="12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27DE598-12BD-40EB-9B58-A6CF01FA7CC3}"/>
              </a:ext>
            </a:extLst>
          </p:cNvPr>
          <p:cNvSpPr txBox="1"/>
          <p:nvPr/>
        </p:nvSpPr>
        <p:spPr>
          <a:xfrm>
            <a:off x="2975316" y="3322318"/>
            <a:ext cx="5581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JSON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EB87FC5-0497-4822-907D-3B333F5D7C8E}"/>
              </a:ext>
            </a:extLst>
          </p:cNvPr>
          <p:cNvSpPr txBox="1"/>
          <p:nvPr/>
        </p:nvSpPr>
        <p:spPr>
          <a:xfrm>
            <a:off x="8892736" y="1693784"/>
            <a:ext cx="13774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DOMAIN layer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BC142B0-0110-4E41-908C-95DECC75B098}"/>
              </a:ext>
            </a:extLst>
          </p:cNvPr>
          <p:cNvSpPr/>
          <p:nvPr/>
        </p:nvSpPr>
        <p:spPr>
          <a:xfrm>
            <a:off x="5830064" y="2067261"/>
            <a:ext cx="2596655" cy="1836867"/>
          </a:xfrm>
          <a:prstGeom prst="rect">
            <a:avLst/>
          </a:prstGeom>
          <a:noFill/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2C27DB1-71D6-4D29-AD2A-01EC24DCA1F2}"/>
              </a:ext>
            </a:extLst>
          </p:cNvPr>
          <p:cNvSpPr txBox="1"/>
          <p:nvPr/>
        </p:nvSpPr>
        <p:spPr>
          <a:xfrm>
            <a:off x="6164631" y="1690688"/>
            <a:ext cx="17365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APPLICATION layer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FCB1B6C2-10A7-43A3-ADF8-5533D45FC55A}"/>
              </a:ext>
            </a:extLst>
          </p:cNvPr>
          <p:cNvSpPr/>
          <p:nvPr/>
        </p:nvSpPr>
        <p:spPr>
          <a:xfrm>
            <a:off x="3868428" y="2081894"/>
            <a:ext cx="1736152" cy="693717"/>
          </a:xfrm>
          <a:prstGeom prst="rect">
            <a:avLst/>
          </a:prstGeom>
          <a:noFill/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861E1B8-6B42-4FCD-A8AE-F405AA9BC5A6}"/>
              </a:ext>
            </a:extLst>
          </p:cNvPr>
          <p:cNvSpPr/>
          <p:nvPr/>
        </p:nvSpPr>
        <p:spPr>
          <a:xfrm>
            <a:off x="3859689" y="2981030"/>
            <a:ext cx="1736152" cy="649064"/>
          </a:xfrm>
          <a:prstGeom prst="rect">
            <a:avLst/>
          </a:prstGeom>
          <a:noFill/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A10E910-E0DC-4D5D-A856-B8CB3E5115D1}"/>
              </a:ext>
            </a:extLst>
          </p:cNvPr>
          <p:cNvSpPr txBox="1"/>
          <p:nvPr/>
        </p:nvSpPr>
        <p:spPr>
          <a:xfrm>
            <a:off x="3809030" y="1693479"/>
            <a:ext cx="18884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PRESENTATION layer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27B2629-C23D-459B-8F87-8F444865CCAF}"/>
              </a:ext>
            </a:extLst>
          </p:cNvPr>
          <p:cNvSpPr txBox="1"/>
          <p:nvPr/>
        </p:nvSpPr>
        <p:spPr>
          <a:xfrm>
            <a:off x="3814394" y="3665718"/>
            <a:ext cx="18412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Distributed Services</a:t>
            </a:r>
          </a:p>
          <a:p>
            <a:pPr algn="ctr"/>
            <a:r>
              <a:rPr lang="en-US" sz="1600" dirty="0">
                <a:solidFill>
                  <a:srgbClr val="FF0000"/>
                </a:solidFill>
              </a:rPr>
              <a:t>Layer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7EE6DD2-B4F5-4E8D-96ED-22BF7D4678BB}"/>
              </a:ext>
            </a:extLst>
          </p:cNvPr>
          <p:cNvSpPr txBox="1"/>
          <p:nvPr/>
        </p:nvSpPr>
        <p:spPr>
          <a:xfrm>
            <a:off x="3873604" y="4465108"/>
            <a:ext cx="1684757" cy="1246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chemeClr val="bg1">
                    <a:lumMod val="50000"/>
                  </a:schemeClr>
                </a:solidFill>
              </a:rPr>
              <a:t>Authorization</a:t>
            </a:r>
          </a:p>
          <a:p>
            <a:r>
              <a:rPr lang="en-US" sz="1500" dirty="0">
                <a:solidFill>
                  <a:schemeClr val="bg1">
                    <a:lumMod val="50000"/>
                  </a:schemeClr>
                </a:solidFill>
              </a:rPr>
              <a:t>Validation</a:t>
            </a:r>
          </a:p>
          <a:p>
            <a:r>
              <a:rPr lang="en-US" sz="1500" dirty="0">
                <a:solidFill>
                  <a:schemeClr val="bg1">
                    <a:lumMod val="50000"/>
                  </a:schemeClr>
                </a:solidFill>
              </a:rPr>
              <a:t>Exception Handling</a:t>
            </a:r>
          </a:p>
          <a:p>
            <a:r>
              <a:rPr lang="en-US" sz="1500" dirty="0">
                <a:solidFill>
                  <a:schemeClr val="bg1">
                    <a:lumMod val="50000"/>
                  </a:schemeClr>
                </a:solidFill>
              </a:rPr>
              <a:t>Audit Logging</a:t>
            </a:r>
          </a:p>
          <a:p>
            <a:r>
              <a:rPr lang="en-US" sz="1500" dirty="0">
                <a:solidFill>
                  <a:schemeClr val="bg1">
                    <a:lumMod val="50000"/>
                  </a:schemeClr>
                </a:solidFill>
              </a:rPr>
              <a:t>Caching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D700EFE-DBA8-4713-96F9-CF94FE4C2475}"/>
              </a:ext>
            </a:extLst>
          </p:cNvPr>
          <p:cNvSpPr txBox="1"/>
          <p:nvPr/>
        </p:nvSpPr>
        <p:spPr>
          <a:xfrm>
            <a:off x="5874650" y="4477714"/>
            <a:ext cx="250748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chemeClr val="bg1">
                    <a:lumMod val="50000"/>
                  </a:schemeClr>
                </a:solidFill>
              </a:rPr>
              <a:t>Authorization</a:t>
            </a:r>
          </a:p>
          <a:p>
            <a:r>
              <a:rPr lang="en-US" sz="1500" dirty="0">
                <a:solidFill>
                  <a:schemeClr val="bg1">
                    <a:lumMod val="50000"/>
                  </a:schemeClr>
                </a:solidFill>
              </a:rPr>
              <a:t>Validation</a:t>
            </a:r>
          </a:p>
          <a:p>
            <a:r>
              <a:rPr lang="en-US" sz="1500" dirty="0">
                <a:solidFill>
                  <a:schemeClr val="bg1">
                    <a:lumMod val="50000"/>
                  </a:schemeClr>
                </a:solidFill>
              </a:rPr>
              <a:t>Audit Logging</a:t>
            </a:r>
          </a:p>
          <a:p>
            <a:r>
              <a:rPr lang="en-US" sz="1500" dirty="0">
                <a:solidFill>
                  <a:schemeClr val="bg1">
                    <a:lumMod val="50000"/>
                  </a:schemeClr>
                </a:solidFill>
              </a:rPr>
              <a:t>Unit of Work / DB Transaction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AC068357-7B30-41B2-AB3E-B5E8874D7000}"/>
              </a:ext>
            </a:extLst>
          </p:cNvPr>
          <p:cNvSpPr/>
          <p:nvPr/>
        </p:nvSpPr>
        <p:spPr>
          <a:xfrm>
            <a:off x="3859689" y="4303782"/>
            <a:ext cx="1744891" cy="1577826"/>
          </a:xfrm>
          <a:prstGeom prst="rect">
            <a:avLst/>
          </a:prstGeom>
          <a:noFill/>
          <a:ln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A9158D61-C40E-4FAF-99FB-C04AB145D9CB}"/>
              </a:ext>
            </a:extLst>
          </p:cNvPr>
          <p:cNvSpPr txBox="1"/>
          <p:nvPr/>
        </p:nvSpPr>
        <p:spPr>
          <a:xfrm>
            <a:off x="4120616" y="5958145"/>
            <a:ext cx="36679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solidFill>
                  <a:srgbClr val="C00000"/>
                </a:solidFill>
              </a:rPr>
              <a:t>C R O S </a:t>
            </a:r>
            <a:r>
              <a:rPr lang="en-US" sz="1600" i="1" dirty="0" err="1">
                <a:solidFill>
                  <a:srgbClr val="C00000"/>
                </a:solidFill>
              </a:rPr>
              <a:t>S</a:t>
            </a:r>
            <a:r>
              <a:rPr lang="en-US" sz="1600" i="1" dirty="0">
                <a:solidFill>
                  <a:srgbClr val="C00000"/>
                </a:solidFill>
              </a:rPr>
              <a:t>     C U T </a:t>
            </a:r>
            <a:r>
              <a:rPr lang="en-US" sz="1600" i="1" dirty="0" err="1">
                <a:solidFill>
                  <a:srgbClr val="C00000"/>
                </a:solidFill>
              </a:rPr>
              <a:t>T</a:t>
            </a:r>
            <a:r>
              <a:rPr lang="en-US" sz="1600" i="1" dirty="0">
                <a:solidFill>
                  <a:srgbClr val="C00000"/>
                </a:solidFill>
              </a:rPr>
              <a:t> I N G     C O N C E R N S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7D64DE3-57A6-4091-B590-36C1D9F59E99}"/>
              </a:ext>
            </a:extLst>
          </p:cNvPr>
          <p:cNvSpPr/>
          <p:nvPr/>
        </p:nvSpPr>
        <p:spPr>
          <a:xfrm>
            <a:off x="5830064" y="4303781"/>
            <a:ext cx="2596656" cy="1601075"/>
          </a:xfrm>
          <a:prstGeom prst="rect">
            <a:avLst/>
          </a:prstGeom>
          <a:noFill/>
          <a:ln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6FD6B03E-BCBF-442B-BD32-677B4010BCAA}"/>
              </a:ext>
            </a:extLst>
          </p:cNvPr>
          <p:cNvCxnSpPr>
            <a:cxnSpLocks/>
            <a:stCxn id="6" idx="0"/>
            <a:endCxn id="8" idx="2"/>
          </p:cNvCxnSpPr>
          <p:nvPr/>
        </p:nvCxnSpPr>
        <p:spPr>
          <a:xfrm flipV="1">
            <a:off x="9808527" y="2562967"/>
            <a:ext cx="0" cy="1405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86D215A1-3CF1-42EA-912B-CCDE8BED60B1}"/>
              </a:ext>
            </a:extLst>
          </p:cNvPr>
          <p:cNvCxnSpPr>
            <a:cxnSpLocks/>
            <a:stCxn id="6" idx="2"/>
            <a:endCxn id="9" idx="0"/>
          </p:cNvCxnSpPr>
          <p:nvPr/>
        </p:nvCxnSpPr>
        <p:spPr>
          <a:xfrm>
            <a:off x="9808527" y="3067668"/>
            <a:ext cx="0" cy="1405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20945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EBA57-5717-4DBF-B5E2-E83CA6D63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exend" pitchFamily="2" charset="-94"/>
              </a:rPr>
              <a:t>Domain Driven Design</a:t>
            </a:r>
            <a:br>
              <a:rPr lang="en-US" dirty="0">
                <a:latin typeface="Lexend" pitchFamily="2" charset="-94"/>
              </a:rPr>
            </a:br>
            <a:r>
              <a:rPr lang="en-US" sz="3600" b="1" dirty="0">
                <a:latin typeface="Lexend" pitchFamily="2" charset="-94"/>
              </a:rPr>
              <a:t>Common Principles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60F036-2AD2-4EFE-8648-A7BD66F6E9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Database / ORM independence</a:t>
            </a:r>
          </a:p>
          <a:p>
            <a:r>
              <a:rPr lang="en-US" dirty="0"/>
              <a:t>Presentation technology agnostic</a:t>
            </a:r>
          </a:p>
          <a:p>
            <a:r>
              <a:rPr lang="en-US" dirty="0"/>
              <a:t>Doesn’t care about reporting / mass querying</a:t>
            </a:r>
          </a:p>
          <a:p>
            <a:r>
              <a:rPr lang="en-US" dirty="0"/>
              <a:t>Focuses on state changes of domain objects</a:t>
            </a:r>
          </a:p>
        </p:txBody>
      </p:sp>
    </p:spTree>
    <p:extLst>
      <p:ext uri="{BB962C8B-B14F-4D97-AF65-F5344CB8AC3E}">
        <p14:creationId xmlns:p14="http://schemas.microsoft.com/office/powerpoint/2010/main" val="703653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2757</TotalTime>
  <Words>1500</Words>
  <Application>Microsoft Office PowerPoint</Application>
  <PresentationFormat>Widescreen</PresentationFormat>
  <Paragraphs>305</Paragraphs>
  <Slides>46</Slides>
  <Notes>3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5" baseType="lpstr">
      <vt:lpstr>Aptos</vt:lpstr>
      <vt:lpstr>Arial</vt:lpstr>
      <vt:lpstr>Calibri</vt:lpstr>
      <vt:lpstr>Calibri Light</vt:lpstr>
      <vt:lpstr>Lexend</vt:lpstr>
      <vt:lpstr>Poppins</vt:lpstr>
      <vt:lpstr>Poppins Medium</vt:lpstr>
      <vt:lpstr>Office Theme</vt:lpstr>
      <vt:lpstr>Image</vt:lpstr>
      <vt:lpstr>PowerPoint Presentation</vt:lpstr>
      <vt:lpstr>PowerPoint Presentation</vt:lpstr>
      <vt:lpstr>Agenda</vt:lpstr>
      <vt:lpstr>Part-I: Introducing DDD</vt:lpstr>
      <vt:lpstr>Domain Driven Design Layers &amp; Clean Architecture</vt:lpstr>
      <vt:lpstr>Domain Driven Design Core Building Blocks</vt:lpstr>
      <vt:lpstr>Domain Driven Design Layering in Visual Studio</vt:lpstr>
      <vt:lpstr>Domain Driven Design The Execution Flow</vt:lpstr>
      <vt:lpstr>Domain Driven Design Common Principles</vt:lpstr>
      <vt:lpstr>Part-II: Implementation</vt:lpstr>
      <vt:lpstr>PowerPoint Presentation</vt:lpstr>
      <vt:lpstr>Aggregates Example</vt:lpstr>
      <vt:lpstr>Aggregate Roots Principles</vt:lpstr>
      <vt:lpstr>Aggregate Roots Rule: Reference Other Aggregates only by Id</vt:lpstr>
      <vt:lpstr>Aggregate Roots Tip: Keep it small</vt:lpstr>
      <vt:lpstr>Aggregate Roots &amp; Entities Constructor</vt:lpstr>
      <vt:lpstr>Aggregate Roots &amp; Entities Property Accessors &amp; Methods</vt:lpstr>
      <vt:lpstr>Aggregate Roots &amp; Entities Business Logic &amp; Exceptions</vt:lpstr>
      <vt:lpstr>Repositories Principles</vt:lpstr>
      <vt:lpstr>Repositories Do not Include Domain Logic</vt:lpstr>
      <vt:lpstr>Repositories Do not Include Domain Logic</vt:lpstr>
      <vt:lpstr>Repositories Do not Include Domain Logic</vt:lpstr>
      <vt:lpstr>Specifications The Specification Interface</vt:lpstr>
      <vt:lpstr>Specifications Define a Specification</vt:lpstr>
      <vt:lpstr>Specifications Use the Specification</vt:lpstr>
      <vt:lpstr>Specifications Use the Specification</vt:lpstr>
      <vt:lpstr>Specifications Parameterized Specifications</vt:lpstr>
      <vt:lpstr>Specifications Combining Multiple Specifications</vt:lpstr>
      <vt:lpstr>Domain Services Principles</vt:lpstr>
      <vt:lpstr>Domain Services Example</vt:lpstr>
      <vt:lpstr>Application Services Principles</vt:lpstr>
      <vt:lpstr>Application Services Example</vt:lpstr>
      <vt:lpstr>Application Services Common DTO Principles Best Practices</vt:lpstr>
      <vt:lpstr>Application Services Input DTO Best Practices</vt:lpstr>
      <vt:lpstr>Application Services Input DTO Best Practices</vt:lpstr>
      <vt:lpstr>Application Services Input DTO Best Practices</vt:lpstr>
      <vt:lpstr>Application Services Object to Object Mapping</vt:lpstr>
      <vt:lpstr>Application Services Example: Entity Creation &amp; DTO Mapping</vt:lpstr>
      <vt:lpstr>Multiple Application Layers</vt:lpstr>
      <vt:lpstr>Application Logic vs Domain Logic</vt:lpstr>
      <vt:lpstr>Application Logic vs Domain Logic</vt:lpstr>
      <vt:lpstr>Application Logic vs Domain Logic</vt:lpstr>
      <vt:lpstr>Application Logic vs Domain Logic</vt:lpstr>
      <vt:lpstr>Recommended Books</vt:lpstr>
      <vt:lpstr>The Reference Book!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Implementing Domain Driven Design</dc:title>
  <dc:creator>Halil Kalkan</dc:creator>
  <cp:lastModifiedBy>Halil Kalkan</cp:lastModifiedBy>
  <cp:revision>320</cp:revision>
  <dcterms:created xsi:type="dcterms:W3CDTF">2019-07-06T13:27:31Z</dcterms:created>
  <dcterms:modified xsi:type="dcterms:W3CDTF">2025-05-21T17:42:07Z</dcterms:modified>
</cp:coreProperties>
</file>